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20" d="100"/>
          <a:sy n="120" d="100"/>
        </p:scale>
        <p:origin x="19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E80C4-F75B-4762-AB02-D6BDBE1E90B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1AB8-7826-4ADD-BB4B-8E52D5169CCE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815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E80C4-F75B-4762-AB02-D6BDBE1E90B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1AB8-7826-4ADD-BB4B-8E52D5169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932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E80C4-F75B-4762-AB02-D6BDBE1E90B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1AB8-7826-4ADD-BB4B-8E52D5169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10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E80C4-F75B-4762-AB02-D6BDBE1E90B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1AB8-7826-4ADD-BB4B-8E52D5169CC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18777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E80C4-F75B-4762-AB02-D6BDBE1E90B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1AB8-7826-4ADD-BB4B-8E52D5169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0596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E80C4-F75B-4762-AB02-D6BDBE1E90B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1AB8-7826-4ADD-BB4B-8E52D5169CC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20312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E80C4-F75B-4762-AB02-D6BDBE1E90B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1AB8-7826-4ADD-BB4B-8E52D5169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718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E80C4-F75B-4762-AB02-D6BDBE1E90B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1AB8-7826-4ADD-BB4B-8E52D5169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6215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E80C4-F75B-4762-AB02-D6BDBE1E90B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1AB8-7826-4ADD-BB4B-8E52D5169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808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E80C4-F75B-4762-AB02-D6BDBE1E90B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1AB8-7826-4ADD-BB4B-8E52D5169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087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E80C4-F75B-4762-AB02-D6BDBE1E90B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1AB8-7826-4ADD-BB4B-8E52D5169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805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E80C4-F75B-4762-AB02-D6BDBE1E90B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1AB8-7826-4ADD-BB4B-8E52D5169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812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E80C4-F75B-4762-AB02-D6BDBE1E90B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1AB8-7826-4ADD-BB4B-8E52D5169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956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E80C4-F75B-4762-AB02-D6BDBE1E90B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1AB8-7826-4ADD-BB4B-8E52D5169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925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E80C4-F75B-4762-AB02-D6BDBE1E90B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1AB8-7826-4ADD-BB4B-8E52D5169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76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E80C4-F75B-4762-AB02-D6BDBE1E90B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1AB8-7826-4ADD-BB4B-8E52D5169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765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E80C4-F75B-4762-AB02-D6BDBE1E90B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1AB8-7826-4ADD-BB4B-8E52D5169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945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B4E80C4-F75B-4762-AB02-D6BDBE1E90B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4741AB8-7826-4ADD-BB4B-8E52D5169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5077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adm.gov.ru/?hashtags=62" TargetMode="External"/><Relationship Id="rId2" Type="http://schemas.openxmlformats.org/officeDocument/2006/relationships/hyperlink" Target="https://presidentgrants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si.ru/leaders/lead-projects/" TargetMode="External"/><Relationship Id="rId5" Type="http://schemas.openxmlformats.org/officeDocument/2006/relationships/hyperlink" Target="http://www.pravo.gov66.ru/documents/" TargetMode="External"/><Relationship Id="rId4" Type="http://schemas.openxmlformats.org/officeDocument/2006/relationships/hyperlink" Target="https://www.minobrnauki.gov.ru/ru/documents/docs/index.php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daad.ru/ru/" TargetMode="External"/><Relationship Id="rId3" Type="http://schemas.openxmlformats.org/officeDocument/2006/relationships/hyperlink" Target="http://theaftermathproject.org/application/2021-grant-application" TargetMode="External"/><Relationship Id="rId7" Type="http://schemas.openxmlformats.org/officeDocument/2006/relationships/hyperlink" Target="http://www.vernadsky.ru/" TargetMode="External"/><Relationship Id="rId2" Type="http://schemas.openxmlformats.org/officeDocument/2006/relationships/hyperlink" Target="https://www.awesomefoundation.org/r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afrussia.ru/" TargetMode="External"/><Relationship Id="rId11" Type="http://schemas.openxmlformats.org/officeDocument/2006/relationships/hyperlink" Target="https://www.ntspi.ru/about_academy/science/grants_and_competitions/" TargetMode="External"/><Relationship Id="rId5" Type="http://schemas.openxmlformats.org/officeDocument/2006/relationships/hyperlink" Target="https://www.asi.org.ru/topic/grants/" TargetMode="External"/><Relationship Id="rId10" Type="http://schemas.openxmlformats.org/officeDocument/2006/relationships/hyperlink" Target="https://garagemca.org/ru/grant/garage-has-begun-accepting-applications-for-the-grant-program-in-support-of-emerging-artists" TargetMode="External"/><Relationship Id="rId4" Type="http://schemas.openxmlformats.org/officeDocument/2006/relationships/hyperlink" Target="http://www.nngasu.ru/word/news/polozh_citizen.pdf" TargetMode="External"/><Relationship Id="rId9" Type="http://schemas.openxmlformats.org/officeDocument/2006/relationships/hyperlink" Target="https://www.found-helenaroerich.ru/programs/priz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BE61E8-4066-47FF-93AD-AC9946C224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1" y="685799"/>
            <a:ext cx="10185221" cy="2971801"/>
          </a:xfrm>
        </p:spPr>
        <p:txBody>
          <a:bodyPr>
            <a:normAutofit/>
          </a:bodyPr>
          <a:lstStyle/>
          <a:p>
            <a:r>
              <a:rPr lang="ru-RU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КУДА? КАК? ЗАЧЕМ? </a:t>
            </a:r>
            <a:br>
              <a:rPr lang="ru-RU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ИЛИ УЧИМСЯ ОФОРМЛЯТЬ ЗАЯВКИ НА ГРАНТЫ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A130A11-517B-42A7-A3B9-AF5D25727E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 подготовлен отделом НИР и НОМУС НТГСПИ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690C51E-0525-47C6-A099-2FD6637A3C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3785" y="323830"/>
            <a:ext cx="1270000" cy="1301750"/>
          </a:xfrm>
          <a:prstGeom prst="rect">
            <a:avLst/>
          </a:prstGeom>
        </p:spPr>
      </p:pic>
      <p:pic>
        <p:nvPicPr>
          <p:cNvPr id="7" name="Рисунок 6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A3B38629-7718-47CB-9A5F-F59F1725C8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180" y="281498"/>
            <a:ext cx="1779265" cy="1722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958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36F3B6-5AEF-4EBD-B00C-4438234ED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487332"/>
            <a:ext cx="9946682" cy="1507067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Разбираемся с терминологией…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985997-0B14-46F2-9E0A-A281D6C17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совокупность определенных действий, документов, предварительных текстов, замысел для создания реального объекта, предмета, создание разного рода теоретического продукта.</a:t>
            </a:r>
          </a:p>
          <a:p>
            <a:pPr marL="0" indent="0" algn="just">
              <a:buNone/>
            </a:pPr>
            <a:r>
              <a:rPr lang="ru-RU" sz="2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Образовательный проект</a:t>
            </a:r>
            <a:r>
              <a:rPr lang="ru-RU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 - это совместная учебно-познавательная творческая или игровая деятельность студентов, имеющая общую цель, согласованные методы, способы деятельности, направленная на достижение общего результата деятельности.</a:t>
            </a:r>
          </a:p>
          <a:p>
            <a:pPr marL="0" indent="0" algn="just">
              <a:buNone/>
            </a:pPr>
            <a:r>
              <a:rPr lang="ru-R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проект 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проект, направленный на создание уникального продукта и услуги в конкретной сфере. Реализуется структурными подразделениями, а также коллективами или отдельными членами научно-педагогического состава. </a:t>
            </a:r>
          </a:p>
          <a:p>
            <a:pPr marL="0" indent="0" algn="just">
              <a:buNone/>
            </a:pPr>
            <a:r>
              <a:rPr lang="ru-R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проект 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продуманное и сформулированное решение (улучшение) социально значимой проблемы целевой группы указанными методами (действиями) за четко ограниченное время на конкретной территории.</a:t>
            </a:r>
          </a:p>
          <a:p>
            <a:pPr marL="0" indent="0" algn="just">
              <a:buNone/>
            </a:pPr>
            <a:r>
              <a:rPr lang="ru-R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Бизнес-проект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синтез идеи и оформленного документально набора действий по её реализации, в результате которых появляется продукт, услуга или технология. Ориентация на извлечение прибыли.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9996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FC2AAD-113E-4F85-ACA9-1D53C6ECE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487332"/>
            <a:ext cx="11020108" cy="1507067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фонды / Конкурсы грантов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10143-983D-4D38-BA4E-803F3573F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19270"/>
            <a:ext cx="10360150" cy="4181797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Гранты Президента Российской Федерации (Фонд «Талант и успех»)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https://presidentgrants.ru/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Гранты Федерального агентства по делам молодёжи в РФ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https://fadm.gov.ru/?hashtags=62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 3" panose="05040102010807070707" pitchFamily="18" charset="2"/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Стипендии Президента РФ и Правительства РФ (Министерство науки и высшего образования РФ)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https://www.minobrnauki.gov.ru/ru/documents/docs/index.php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 3" panose="05040102010807070707" pitchFamily="18" charset="2"/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Стипендии Губернатора Свердловской области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http://www.pravo.gov66.ru/documents/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buFont typeface="Wingdings 3" panose="05040102010807070707" pitchFamily="18" charset="2"/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АНО Агентство стратегических инициатив по продвижению проектов (Правительство РФ): «Глобальное образование», «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WorldSkllls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https://asi.ru/leaders/lead-projects/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641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8F782A-226A-4CD4-A906-BFA55B44C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4487332"/>
            <a:ext cx="10503273" cy="1507067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НЕГОСУДАРСТВЕННЫЕ ФОНДЫ / КОНКУРСЫ ГРАНТОВ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F6A50A-6340-4BBD-81C0-541F9F3B9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1107572" cy="361526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Конкурсы микрогрантов Awesome Foundation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https://www.awesomefoundation.org/ru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М</a:t>
            </a:r>
            <a:r>
              <a:rPr lang="ru-RU" sz="25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еждународный конкурс грантов для фотографов </a:t>
            </a:r>
            <a:r>
              <a:rPr lang="ru-RU" sz="25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Aftermath</a:t>
            </a:r>
            <a:r>
              <a:rPr lang="ru-RU" sz="25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ru-RU" sz="25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solidFill>
                  <a:srgbClr val="0D2E46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http://theaftermathproject.org/application/2021-grant-application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Премия «Я – гражданин» (Общественная палата РФ)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http://www.nngasu.ru/word/news/polozh_citizen.pdf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Агентство социальной информации (АСИ)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https://www.asi.org.ru/topic/grants/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Конкурсы и премии от Фонда поддержки и развития филантропии «КАФ»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http://www.cafrussia.ru/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5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Неправительственный экологический фонд имени В.И. Вернадского </a:t>
            </a:r>
            <a:r>
              <a:rPr lang="ru-RU" sz="2500" b="0" i="0" u="sng" dirty="0">
                <a:solidFill>
                  <a:srgbClr val="466F8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http://www.vernadsky.ru/</a:t>
            </a:r>
            <a:endParaRPr lang="ru-RU" sz="2500" b="0" i="0" u="sng" dirty="0">
              <a:solidFill>
                <a:srgbClr val="466F8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5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Германская служба академических обменов DAAD </a:t>
            </a:r>
            <a:r>
              <a:rPr lang="ru-RU" sz="2500" b="0" i="0" u="none" strike="noStrike" dirty="0">
                <a:solidFill>
                  <a:srgbClr val="466F8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https://www.daad.ru/ru/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5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 Благотворительный Фонд имени Елены Ивановны Рерих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https://www.found-helenaroerich.ru/programs/prize/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9. Гранты для художников от Музея «Гараж» </a:t>
            </a:r>
            <a:r>
              <a:rPr lang="ru-RU" sz="2500" b="0" i="0" u="sng" dirty="0">
                <a:solidFill>
                  <a:srgbClr val="466F8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https://garagemca.org/ru/grant/garage-has-begun-accepting-applications-for-the-grant-program-in-support-of-emerging-artists</a:t>
            </a:r>
            <a:r>
              <a:rPr lang="ru-RU" sz="2500" b="0" i="0" u="sng" dirty="0">
                <a:solidFill>
                  <a:srgbClr val="466F8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ПОЛНЫЙ СПИСОК ГРАНТОДАЮЩИХ ОРГАНИЗАЦИЙ СМ. НА САЙТЕ НТГСПИ </a:t>
            </a:r>
          </a:p>
          <a:p>
            <a:pPr marL="0" indent="0" algn="ctr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(РАЗДЕЛ «НАУКА», ПОДРАЗДЕЛ « ГРАНТЫ И КОНКУРСЫ»)</a:t>
            </a:r>
          </a:p>
          <a:p>
            <a:pPr marL="0" indent="0" algn="ctr">
              <a:buNone/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https://www.ntspi.ru/about_academy/science/grants_and_competitions/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3023177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99</TotalTime>
  <Words>512</Words>
  <Application>Microsoft Office PowerPoint</Application>
  <PresentationFormat>Широкоэкранный</PresentationFormat>
  <Paragraphs>29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Century Gothic</vt:lpstr>
      <vt:lpstr>Times New Roman</vt:lpstr>
      <vt:lpstr>Wingdings 3</vt:lpstr>
      <vt:lpstr>Сектор</vt:lpstr>
      <vt:lpstr>КУДА? КАК? ЗАЧЕМ?  ИЛИ УЧИМСЯ ОФОРМЛЯТЬ ЗАЯВКИ НА ГРАНТЫ</vt:lpstr>
      <vt:lpstr>Разбираемся с терминологией…</vt:lpstr>
      <vt:lpstr>Государственные фонды / Конкурсы грантов</vt:lpstr>
      <vt:lpstr>НЕГОСУДАРСТВЕННЫЕ ФОНДЫ / КОНКУРСЫ ГРАНТОВ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КУДА? КАК? ЗАЧЕМ?  ИЛИ УЧИМСЯ ОФОРМЛЯТЬ ЗАЯВКИ НА ГРАНТЫ</dc:title>
  <dc:creator>Елена Стумбрис</dc:creator>
  <cp:lastModifiedBy>Елена Стумбрис</cp:lastModifiedBy>
  <cp:revision>8</cp:revision>
  <dcterms:created xsi:type="dcterms:W3CDTF">2020-11-06T11:10:12Z</dcterms:created>
  <dcterms:modified xsi:type="dcterms:W3CDTF">2020-11-06T12:49:12Z</dcterms:modified>
</cp:coreProperties>
</file>