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334" r:id="rId3"/>
    <p:sldId id="350" r:id="rId4"/>
    <p:sldId id="351" r:id="rId5"/>
    <p:sldId id="303" r:id="rId6"/>
    <p:sldId id="311" r:id="rId7"/>
    <p:sldId id="304" r:id="rId8"/>
    <p:sldId id="339" r:id="rId9"/>
    <p:sldId id="305" r:id="rId10"/>
    <p:sldId id="306" r:id="rId11"/>
    <p:sldId id="341" r:id="rId12"/>
    <p:sldId id="257" r:id="rId13"/>
    <p:sldId id="258" r:id="rId14"/>
    <p:sldId id="340" r:id="rId15"/>
    <p:sldId id="335" r:id="rId16"/>
    <p:sldId id="259" r:id="rId17"/>
    <p:sldId id="342" r:id="rId18"/>
    <p:sldId id="260" r:id="rId19"/>
    <p:sldId id="292" r:id="rId20"/>
    <p:sldId id="261" r:id="rId21"/>
    <p:sldId id="293" r:id="rId22"/>
    <p:sldId id="343" r:id="rId23"/>
    <p:sldId id="262" r:id="rId24"/>
    <p:sldId id="308" r:id="rId25"/>
    <p:sldId id="336" r:id="rId26"/>
    <p:sldId id="263" r:id="rId27"/>
    <p:sldId id="312" r:id="rId28"/>
    <p:sldId id="264" r:id="rId29"/>
    <p:sldId id="265" r:id="rId30"/>
    <p:sldId id="345" r:id="rId31"/>
    <p:sldId id="266" r:id="rId32"/>
    <p:sldId id="267" r:id="rId33"/>
    <p:sldId id="344" r:id="rId34"/>
    <p:sldId id="268" r:id="rId35"/>
    <p:sldId id="269" r:id="rId36"/>
    <p:sldId id="270" r:id="rId37"/>
    <p:sldId id="271" r:id="rId38"/>
    <p:sldId id="346" r:id="rId39"/>
    <p:sldId id="272" r:id="rId40"/>
    <p:sldId id="273" r:id="rId41"/>
    <p:sldId id="333" r:id="rId42"/>
    <p:sldId id="318" r:id="rId43"/>
    <p:sldId id="274" r:id="rId44"/>
    <p:sldId id="275" r:id="rId45"/>
    <p:sldId id="287" r:id="rId46"/>
    <p:sldId id="276" r:id="rId47"/>
    <p:sldId id="349" r:id="rId48"/>
    <p:sldId id="288" r:id="rId49"/>
    <p:sldId id="337" r:id="rId50"/>
    <p:sldId id="315" r:id="rId51"/>
    <p:sldId id="317" r:id="rId52"/>
    <p:sldId id="322" r:id="rId53"/>
    <p:sldId id="323" r:id="rId54"/>
    <p:sldId id="316" r:id="rId55"/>
    <p:sldId id="294" r:id="rId56"/>
    <p:sldId id="295" r:id="rId57"/>
    <p:sldId id="296" r:id="rId58"/>
    <p:sldId id="309" r:id="rId59"/>
    <p:sldId id="307" r:id="rId60"/>
    <p:sldId id="297" r:id="rId61"/>
    <p:sldId id="301" r:id="rId62"/>
    <p:sldId id="302" r:id="rId63"/>
    <p:sldId id="299" r:id="rId64"/>
    <p:sldId id="300" r:id="rId65"/>
    <p:sldId id="326" r:id="rId66"/>
    <p:sldId id="327" r:id="rId67"/>
    <p:sldId id="328" r:id="rId68"/>
    <p:sldId id="329" r:id="rId69"/>
    <p:sldId id="330" r:id="rId70"/>
    <p:sldId id="331" r:id="rId71"/>
    <p:sldId id="332"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109" d="100"/>
          <a:sy n="109" d="100"/>
        </p:scale>
        <p:origin x="16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05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991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06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21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3" name="Google Shape;14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983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2" name="Google Shape;1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Google Shape;16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8" name="Google Shape;1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5" name="Google Shape;1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Google Shape;2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Google Shape;2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646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073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6" name="Google Shape;2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3" name="Google Shape;21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3" name="Google Shape;21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307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164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479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5" name="Google Shape;1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579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154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5" name="Google Shape;1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151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0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157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442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595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143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211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0476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377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676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07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60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0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6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3"/>
        <p:cNvGrpSpPr/>
        <p:nvPr/>
      </p:nvGrpSpPr>
      <p:grpSpPr>
        <a:xfrm>
          <a:off x="0" y="0"/>
          <a:ext cx="0" cy="0"/>
          <a:chOff x="0" y="0"/>
          <a:chExt cx="0" cy="0"/>
        </a:xfrm>
      </p:grpSpPr>
      <p:sp>
        <p:nvSpPr>
          <p:cNvPr id="14" name="Google Shape;14;p2"/>
          <p:cNvSpPr/>
          <p:nvPr/>
        </p:nvSpPr>
        <p:spPr>
          <a:xfrm>
            <a:off x="304800" y="328613"/>
            <a:ext cx="8532813" cy="6197600"/>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
          <p:cNvSpPr/>
          <p:nvPr/>
        </p:nvSpPr>
        <p:spPr>
          <a:xfrm>
            <a:off x="418596" y="434162"/>
            <a:ext cx="8306809" cy="3108960"/>
          </a:xfrm>
          <a:prstGeom prst="roundRect">
            <a:avLst>
              <a:gd name="adj" fmla="val 4578"/>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722376" y="1820206"/>
            <a:ext cx="7772400" cy="1828800"/>
          </a:xfrm>
          <a:prstGeom prst="rect">
            <a:avLst/>
          </a:prstGeom>
          <a:noFill/>
          <a:ln>
            <a:noFill/>
          </a:ln>
        </p:spPr>
        <p:txBody>
          <a:bodyPr spcFirstLastPara="1" wrap="square" lIns="45700" tIns="45700" rIns="45700" bIns="45700" anchor="b" anchorCtr="0"/>
          <a:lstStyle>
            <a:lvl1pPr marR="0" lvl="0" algn="r" rtl="0">
              <a:spcBef>
                <a:spcPts val="0"/>
              </a:spcBef>
              <a:spcAft>
                <a:spcPts val="0"/>
              </a:spcAft>
              <a:buSzPts val="1400"/>
              <a:buNone/>
              <a:defRPr sz="4500" b="1" i="0" u="none" strike="noStrike" cap="none">
                <a:solidFill>
                  <a:srgbClr val="FF8C3C"/>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17" name="Google Shape;17;p2"/>
          <p:cNvSpPr txBox="1">
            <a:spLocks noGrp="1"/>
          </p:cNvSpPr>
          <p:nvPr>
            <p:ph type="subTitle" idx="1"/>
          </p:nvPr>
        </p:nvSpPr>
        <p:spPr>
          <a:xfrm>
            <a:off x="722376" y="3685032"/>
            <a:ext cx="7772400" cy="914400"/>
          </a:xfrm>
          <a:prstGeom prst="rect">
            <a:avLst/>
          </a:prstGeom>
          <a:noFill/>
          <a:ln>
            <a:noFill/>
          </a:ln>
        </p:spPr>
        <p:txBody>
          <a:bodyPr spcFirstLastPara="1" wrap="square" lIns="182875" tIns="0" rIns="91425" bIns="45700" anchor="t" anchorCtr="0"/>
          <a:lstStyle>
            <a:lvl1pPr marR="0" lvl="0" algn="r" rtl="0">
              <a:spcBef>
                <a:spcPts val="0"/>
              </a:spcBef>
              <a:spcAft>
                <a:spcPts val="0"/>
              </a:spcAft>
              <a:buClr>
                <a:schemeClr val="accent1"/>
              </a:buClr>
              <a:buSzPts val="1600"/>
              <a:buFont typeface="Noto Sans Symbols"/>
              <a:buNone/>
              <a:defRPr sz="2000" b="0" i="0" u="none" strike="noStrike" cap="none">
                <a:solidFill>
                  <a:srgbClr val="78766F"/>
                </a:solidFill>
                <a:latin typeface="Verdana"/>
                <a:ea typeface="Verdana"/>
                <a:cs typeface="Verdana"/>
                <a:sym typeface="Verdana"/>
              </a:defRPr>
            </a:lvl1pPr>
            <a:lvl2pPr marR="0" lvl="1" algn="ctr" rtl="0">
              <a:spcBef>
                <a:spcPts val="250"/>
              </a:spcBef>
              <a:spcAft>
                <a:spcPts val="0"/>
              </a:spcAft>
              <a:buClr>
                <a:schemeClr val="accent1"/>
              </a:buClr>
              <a:buSzPts val="2400"/>
              <a:buFont typeface="Verdana"/>
              <a:buNone/>
              <a:defRPr sz="2400" b="0" i="0" u="none" strike="noStrike" cap="none">
                <a:solidFill>
                  <a:schemeClr val="dk1"/>
                </a:solidFill>
                <a:latin typeface="Verdana"/>
                <a:ea typeface="Verdana"/>
                <a:cs typeface="Verdana"/>
                <a:sym typeface="Verdana"/>
              </a:defRPr>
            </a:lvl2pPr>
            <a:lvl3pPr marR="0" lvl="2" algn="ctr" rtl="0">
              <a:spcBef>
                <a:spcPts val="250"/>
              </a:spcBef>
              <a:spcAft>
                <a:spcPts val="0"/>
              </a:spcAft>
              <a:buClr>
                <a:srgbClr val="ED3742"/>
              </a:buClr>
              <a:buSzPts val="2200"/>
              <a:buFont typeface="Noto Sans Symbols"/>
              <a:buNone/>
              <a:defRPr sz="2200" b="0" i="0" u="none" strike="noStrike" cap="none">
                <a:solidFill>
                  <a:schemeClr val="dk1"/>
                </a:solidFill>
                <a:latin typeface="Verdana"/>
                <a:ea typeface="Verdana"/>
                <a:cs typeface="Verdana"/>
                <a:sym typeface="Verdana"/>
              </a:defRPr>
            </a:lvl3pPr>
            <a:lvl4pPr marR="0" lvl="3" algn="ctr" rtl="0">
              <a:spcBef>
                <a:spcPts val="225"/>
              </a:spcBef>
              <a:spcAft>
                <a:spcPts val="0"/>
              </a:spcAft>
              <a:buClr>
                <a:srgbClr val="ED3742"/>
              </a:buClr>
              <a:buSzPts val="2128"/>
              <a:buFont typeface="Verdana"/>
              <a:buNone/>
              <a:defRPr sz="1900" b="0" i="0" u="none" strike="noStrike" cap="none">
                <a:solidFill>
                  <a:schemeClr val="dk1"/>
                </a:solidFill>
                <a:latin typeface="Verdana"/>
                <a:ea typeface="Verdana"/>
                <a:cs typeface="Verdana"/>
                <a:sym typeface="Verdana"/>
              </a:defRPr>
            </a:lvl4pPr>
            <a:lvl5pPr marR="0" lvl="4" algn="ctr" rtl="0">
              <a:spcBef>
                <a:spcPts val="250"/>
              </a:spcBef>
              <a:spcAft>
                <a:spcPts val="0"/>
              </a:spcAft>
              <a:buClr>
                <a:srgbClr val="4A85BF"/>
              </a:buClr>
              <a:buSzPts val="1800"/>
              <a:buFont typeface="Noto Sans Symbols"/>
              <a:buNone/>
              <a:defRPr sz="1800" b="0" i="0" u="none" strike="noStrike" cap="none">
                <a:solidFill>
                  <a:schemeClr val="dk1"/>
                </a:solidFill>
                <a:latin typeface="Verdana"/>
                <a:ea typeface="Verdana"/>
                <a:cs typeface="Verdana"/>
                <a:sym typeface="Verdana"/>
              </a:defRPr>
            </a:lvl5pPr>
            <a:lvl6pPr marR="0" lvl="5" algn="ctr" rtl="0">
              <a:spcBef>
                <a:spcPts val="250"/>
              </a:spcBef>
              <a:spcAft>
                <a:spcPts val="0"/>
              </a:spcAft>
              <a:buClr>
                <a:srgbClr val="4882BE"/>
              </a:buClr>
              <a:buSzPts val="1700"/>
              <a:buFont typeface="Verdana"/>
              <a:buNone/>
              <a:defRPr sz="1700" b="0" i="0" u="none" strike="noStrike" cap="none">
                <a:solidFill>
                  <a:schemeClr val="dk1"/>
                </a:solidFill>
                <a:latin typeface="Verdana"/>
                <a:ea typeface="Verdana"/>
                <a:cs typeface="Verdana"/>
                <a:sym typeface="Verdana"/>
              </a:defRPr>
            </a:lvl6pPr>
            <a:lvl7pPr marR="0" lvl="6" algn="ctr" rtl="0">
              <a:spcBef>
                <a:spcPts val="255"/>
              </a:spcBef>
              <a:spcAft>
                <a:spcPts val="0"/>
              </a:spcAft>
              <a:buClr>
                <a:srgbClr val="4882BE"/>
              </a:buClr>
              <a:buSzPts val="1500"/>
              <a:buFont typeface="Noto Sans Symbols"/>
              <a:buNone/>
              <a:defRPr sz="1500" b="0" i="0" u="none" strike="noStrike" cap="none">
                <a:solidFill>
                  <a:schemeClr val="dk1"/>
                </a:solidFill>
                <a:latin typeface="Verdana"/>
                <a:ea typeface="Verdana"/>
                <a:cs typeface="Verdana"/>
                <a:sym typeface="Verdana"/>
              </a:defRPr>
            </a:lvl7pPr>
            <a:lvl8pPr marR="0" lvl="7" algn="ctr" rtl="0">
              <a:spcBef>
                <a:spcPts val="257"/>
              </a:spcBef>
              <a:spcAft>
                <a:spcPts val="0"/>
              </a:spcAft>
              <a:buClr>
                <a:srgbClr val="4882BE"/>
              </a:buClr>
              <a:buSzPts val="1500"/>
              <a:buFont typeface="Verdana"/>
              <a:buNone/>
              <a:defRPr sz="1500" b="0" i="0" u="none" strike="noStrike" cap="none">
                <a:solidFill>
                  <a:schemeClr val="dk1"/>
                </a:solidFill>
                <a:latin typeface="Verdana"/>
                <a:ea typeface="Verdana"/>
                <a:cs typeface="Verdana"/>
                <a:sym typeface="Verdana"/>
              </a:defRPr>
            </a:lvl8pPr>
            <a:lvl9pPr marR="0" lvl="8" algn="ctr" rtl="0">
              <a:spcBef>
                <a:spcPts val="255"/>
              </a:spcBef>
              <a:spcAft>
                <a:spcPts val="0"/>
              </a:spcAft>
              <a:buClr>
                <a:srgbClr val="4882BE"/>
              </a:buClr>
              <a:buSzPts val="1500"/>
              <a:buFont typeface="Noto Sans Symbols"/>
              <a:buNone/>
              <a:defRPr sz="1500" b="0" i="0" u="none" strike="noStrike" cap="none">
                <a:solidFill>
                  <a:schemeClr val="dk1"/>
                </a:solidFill>
                <a:latin typeface="Verdana"/>
                <a:ea typeface="Verdana"/>
                <a:cs typeface="Verdana"/>
                <a:sym typeface="Verdana"/>
              </a:defRPr>
            </a:lvl9pPr>
          </a:lstStyle>
          <a:p>
            <a:endParaRPr/>
          </a:p>
        </p:txBody>
      </p:sp>
      <p:sp>
        <p:nvSpPr>
          <p:cNvPr id="18" name="Google Shape;18;p2"/>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b="0" i="0" u="none" strike="noStrike" cap="none">
                <a:solidFill>
                  <a:srgbClr val="A5A298"/>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A5A298"/>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A5A298"/>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A5A298"/>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A5A298"/>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A5A298"/>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A5A298"/>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A5A298"/>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79" name="Google Shape;79;p11"/>
          <p:cNvSpPr txBox="1">
            <a:spLocks noGrp="1"/>
          </p:cNvSpPr>
          <p:nvPr>
            <p:ph type="body" idx="1"/>
          </p:nvPr>
        </p:nvSpPr>
        <p:spPr>
          <a:xfrm rot="5400000">
            <a:off x="2500884" y="-1467612"/>
            <a:ext cx="4187952" cy="8183880"/>
          </a:xfrm>
          <a:prstGeom prst="rect">
            <a:avLst/>
          </a:prstGeom>
          <a:noFill/>
          <a:ln>
            <a:noFill/>
          </a:ln>
        </p:spPr>
        <p:txBody>
          <a:bodyPr spcFirstLastPara="1" wrap="square" lIns="182875" tIns="91425" rIns="91425" bIns="45700"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68300" algn="l" rtl="0">
              <a:spcBef>
                <a:spcPts val="250"/>
              </a:spcBef>
              <a:spcAft>
                <a:spcPts val="0"/>
              </a:spcAft>
              <a:buClr>
                <a:srgbClr val="ED3742"/>
              </a:buClr>
              <a:buSzPts val="2200"/>
              <a:buFont typeface="Noto Sans Symbols"/>
              <a:buChar char="⚫"/>
              <a:defRPr sz="2200" b="0" i="0" u="none" strike="noStrike" cap="none">
                <a:solidFill>
                  <a:schemeClr val="dk1"/>
                </a:solidFill>
                <a:latin typeface="Verdana"/>
                <a:ea typeface="Verdana"/>
                <a:cs typeface="Verdana"/>
                <a:sym typeface="Verdana"/>
              </a:defRPr>
            </a:lvl3pPr>
            <a:lvl4pPr marL="1828800" marR="0" lvl="3" indent="-363728" algn="l" rtl="0">
              <a:spcBef>
                <a:spcPts val="225"/>
              </a:spcBef>
              <a:spcAft>
                <a:spcPts val="0"/>
              </a:spcAft>
              <a:buClr>
                <a:srgbClr val="ED3742"/>
              </a:buClr>
              <a:buSzPts val="2128"/>
              <a:buFont typeface="Verdana"/>
              <a:buChar char="◦"/>
              <a:defRPr sz="19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80" name="Google Shape;80;p11"/>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1"/>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991100" y="2171704"/>
            <a:ext cx="5257799" cy="1981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85" name="Google Shape;85;p12"/>
          <p:cNvSpPr txBox="1">
            <a:spLocks noGrp="1"/>
          </p:cNvSpPr>
          <p:nvPr>
            <p:ph type="body" idx="1"/>
          </p:nvPr>
        </p:nvSpPr>
        <p:spPr>
          <a:xfrm rot="5400000">
            <a:off x="876300" y="190503"/>
            <a:ext cx="5257801" cy="5943600"/>
          </a:xfrm>
          <a:prstGeom prst="rect">
            <a:avLst/>
          </a:prstGeom>
          <a:noFill/>
          <a:ln>
            <a:noFill/>
          </a:ln>
        </p:spPr>
        <p:txBody>
          <a:bodyPr spcFirstLastPara="1" wrap="square" lIns="182875" tIns="91425" rIns="91425" bIns="45700"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68300" algn="l" rtl="0">
              <a:spcBef>
                <a:spcPts val="250"/>
              </a:spcBef>
              <a:spcAft>
                <a:spcPts val="0"/>
              </a:spcAft>
              <a:buClr>
                <a:srgbClr val="ED3742"/>
              </a:buClr>
              <a:buSzPts val="2200"/>
              <a:buFont typeface="Noto Sans Symbols"/>
              <a:buChar char="⚫"/>
              <a:defRPr sz="2200" b="0" i="0" u="none" strike="noStrike" cap="none">
                <a:solidFill>
                  <a:schemeClr val="dk1"/>
                </a:solidFill>
                <a:latin typeface="Verdana"/>
                <a:ea typeface="Verdana"/>
                <a:cs typeface="Verdana"/>
                <a:sym typeface="Verdana"/>
              </a:defRPr>
            </a:lvl3pPr>
            <a:lvl4pPr marL="1828800" marR="0" lvl="3" indent="-363728" algn="l" rtl="0">
              <a:spcBef>
                <a:spcPts val="225"/>
              </a:spcBef>
              <a:spcAft>
                <a:spcPts val="0"/>
              </a:spcAft>
              <a:buClr>
                <a:srgbClr val="ED3742"/>
              </a:buClr>
              <a:buSzPts val="2128"/>
              <a:buFont typeface="Verdana"/>
              <a:buChar char="◦"/>
              <a:defRPr sz="19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86" name="Google Shape;86;p12"/>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12"/>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23" name="Google Shape;23;p3"/>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68300" algn="l" rtl="0">
              <a:spcBef>
                <a:spcPts val="250"/>
              </a:spcBef>
              <a:spcAft>
                <a:spcPts val="0"/>
              </a:spcAft>
              <a:buClr>
                <a:srgbClr val="ED3742"/>
              </a:buClr>
              <a:buSzPts val="2200"/>
              <a:buFont typeface="Noto Sans Symbols"/>
              <a:buChar char="⚫"/>
              <a:defRPr sz="2200" b="0" i="0" u="none" strike="noStrike" cap="none">
                <a:solidFill>
                  <a:schemeClr val="dk1"/>
                </a:solidFill>
                <a:latin typeface="Verdana"/>
                <a:ea typeface="Verdana"/>
                <a:cs typeface="Verdana"/>
                <a:sym typeface="Verdana"/>
              </a:defRPr>
            </a:lvl3pPr>
            <a:lvl4pPr marL="1828800" marR="0" lvl="3" indent="-363728" algn="l" rtl="0">
              <a:spcBef>
                <a:spcPts val="225"/>
              </a:spcBef>
              <a:spcAft>
                <a:spcPts val="0"/>
              </a:spcAft>
              <a:buClr>
                <a:srgbClr val="ED3742"/>
              </a:buClr>
              <a:buSzPts val="2128"/>
              <a:buFont typeface="Verdana"/>
              <a:buChar char="◦"/>
              <a:defRPr sz="19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24" name="Google Shape;24;p3"/>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b="0" i="0" u="none" strike="noStrike" cap="none">
                <a:solidFill>
                  <a:srgbClr val="A5A298"/>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A5A298"/>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A5A298"/>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A5A298"/>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A5A298"/>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A5A298"/>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A5A298"/>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A5A298"/>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4"/>
          <p:cNvSpPr/>
          <p:nvPr/>
        </p:nvSpPr>
        <p:spPr>
          <a:xfrm>
            <a:off x="304800" y="328613"/>
            <a:ext cx="8532813" cy="6197600"/>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4"/>
          <p:cNvSpPr/>
          <p:nvPr/>
        </p:nvSpPr>
        <p:spPr>
          <a:xfrm>
            <a:off x="418596" y="434162"/>
            <a:ext cx="8306809" cy="4341329"/>
          </a:xfrm>
          <a:prstGeom prst="roundRect">
            <a:avLst>
              <a:gd name="adj" fmla="val 2127"/>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4"/>
          <p:cNvSpPr txBox="1">
            <a:spLocks noGrp="1"/>
          </p:cNvSpPr>
          <p:nvPr>
            <p:ph type="title"/>
          </p:nvPr>
        </p:nvSpPr>
        <p:spPr>
          <a:xfrm>
            <a:off x="468344" y="4928616"/>
            <a:ext cx="8183880" cy="676656"/>
          </a:xfrm>
          <a:prstGeom prst="rect">
            <a:avLst/>
          </a:prstGeom>
          <a:noFill/>
          <a:ln>
            <a:noFill/>
          </a:ln>
        </p:spPr>
        <p:txBody>
          <a:bodyPr spcFirstLastPara="1" wrap="square" lIns="91425" tIns="45700" rIns="91425" bIns="0" anchor="b" anchorCtr="0"/>
          <a:lstStyle>
            <a:lvl1pPr marR="0" lvl="0" algn="l" rtl="0">
              <a:spcBef>
                <a:spcPts val="0"/>
              </a:spcBef>
              <a:spcAft>
                <a:spcPts val="0"/>
              </a:spcAft>
              <a:buClr>
                <a:srgbClr val="78766F"/>
              </a:buClr>
              <a:buSzPts val="3600"/>
              <a:buFont typeface="Verdana"/>
              <a:buNone/>
              <a:defRPr sz="3600" b="0" i="0" u="none" strike="noStrike" cap="none">
                <a:solidFill>
                  <a:srgbClr val="78766F"/>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31" name="Google Shape;31;p4"/>
          <p:cNvSpPr txBox="1">
            <a:spLocks noGrp="1"/>
          </p:cNvSpPr>
          <p:nvPr>
            <p:ph type="body" idx="1"/>
          </p:nvPr>
        </p:nvSpPr>
        <p:spPr>
          <a:xfrm>
            <a:off x="468344" y="5624484"/>
            <a:ext cx="8183880" cy="420624"/>
          </a:xfrm>
          <a:prstGeom prst="rect">
            <a:avLst/>
          </a:prstGeom>
          <a:noFill/>
          <a:ln>
            <a:noFill/>
          </a:ln>
        </p:spPr>
        <p:txBody>
          <a:bodyPr spcFirstLastPara="1" wrap="square" lIns="118850" tIns="0" rIns="91425" bIns="45700" anchor="t" anchorCtr="0"/>
          <a:lstStyle>
            <a:lvl1pPr marL="457200" marR="36576" lvl="0" indent="-228600" algn="l" rtl="0">
              <a:spcBef>
                <a:spcPts val="0"/>
              </a:spcBef>
              <a:spcAft>
                <a:spcPts val="0"/>
              </a:spcAft>
              <a:buClr>
                <a:schemeClr val="accent1"/>
              </a:buClr>
              <a:buSzPts val="1440"/>
              <a:buFont typeface="Noto Sans Symbols"/>
              <a:buNone/>
              <a:defRPr sz="1800" b="0" i="0" u="none" strike="noStrike" cap="none">
                <a:solidFill>
                  <a:srgbClr val="B75C00"/>
                </a:solidFill>
                <a:latin typeface="Verdana"/>
                <a:ea typeface="Verdana"/>
                <a:cs typeface="Verdana"/>
                <a:sym typeface="Verdana"/>
              </a:defRPr>
            </a:lvl1pPr>
            <a:lvl2pPr marL="914400" marR="0" lvl="1" indent="-228600" algn="l" rtl="0">
              <a:spcBef>
                <a:spcPts val="250"/>
              </a:spcBef>
              <a:spcAft>
                <a:spcPts val="0"/>
              </a:spcAft>
              <a:buClr>
                <a:schemeClr val="accent1"/>
              </a:buClr>
              <a:buSzPts val="1800"/>
              <a:buFont typeface="Verdana"/>
              <a:buNone/>
              <a:defRPr sz="1800" b="0" i="0" u="none" strike="noStrike" cap="none">
                <a:solidFill>
                  <a:srgbClr val="888888"/>
                </a:solidFill>
                <a:latin typeface="Verdana"/>
                <a:ea typeface="Verdana"/>
                <a:cs typeface="Verdana"/>
                <a:sym typeface="Verdana"/>
              </a:defRPr>
            </a:lvl2pPr>
            <a:lvl3pPr marL="1371600" marR="0" lvl="2" indent="-228600" algn="l" rtl="0">
              <a:spcBef>
                <a:spcPts val="250"/>
              </a:spcBef>
              <a:spcAft>
                <a:spcPts val="0"/>
              </a:spcAft>
              <a:buClr>
                <a:srgbClr val="ED3742"/>
              </a:buClr>
              <a:buSzPts val="1600"/>
              <a:buFont typeface="Noto Sans Symbols"/>
              <a:buNone/>
              <a:defRPr sz="1600" b="0" i="0" u="none" strike="noStrike" cap="none">
                <a:solidFill>
                  <a:srgbClr val="888888"/>
                </a:solidFill>
                <a:latin typeface="Verdana"/>
                <a:ea typeface="Verdana"/>
                <a:cs typeface="Verdana"/>
                <a:sym typeface="Verdana"/>
              </a:defRPr>
            </a:lvl3pPr>
            <a:lvl4pPr marL="1828800" marR="0" lvl="3" indent="-228600" algn="l" rtl="0">
              <a:spcBef>
                <a:spcPts val="225"/>
              </a:spcBef>
              <a:spcAft>
                <a:spcPts val="0"/>
              </a:spcAft>
              <a:buClr>
                <a:srgbClr val="ED3742"/>
              </a:buClr>
              <a:buSzPts val="1568"/>
              <a:buFont typeface="Verdana"/>
              <a:buNone/>
              <a:defRPr sz="1400" b="0" i="0" u="none" strike="noStrike" cap="none">
                <a:solidFill>
                  <a:srgbClr val="888888"/>
                </a:solidFill>
                <a:latin typeface="Verdana"/>
                <a:ea typeface="Verdana"/>
                <a:cs typeface="Verdana"/>
                <a:sym typeface="Verdana"/>
              </a:defRPr>
            </a:lvl4pPr>
            <a:lvl5pPr marL="2286000" marR="0" lvl="4" indent="-228600" algn="l" rtl="0">
              <a:spcBef>
                <a:spcPts val="250"/>
              </a:spcBef>
              <a:spcAft>
                <a:spcPts val="0"/>
              </a:spcAft>
              <a:buClr>
                <a:srgbClr val="4A85BF"/>
              </a:buClr>
              <a:buSzPts val="1400"/>
              <a:buFont typeface="Noto Sans Symbols"/>
              <a:buNone/>
              <a:defRPr sz="1400" b="0" i="0" u="none" strike="noStrike" cap="none">
                <a:solidFill>
                  <a:srgbClr val="888888"/>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32" name="Google Shape;32;p4"/>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4"/>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503238" y="4986338"/>
            <a:ext cx="8183562" cy="10509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37" name="Google Shape;37;p5"/>
          <p:cNvSpPr txBox="1">
            <a:spLocks noGrp="1"/>
          </p:cNvSpPr>
          <p:nvPr>
            <p:ph type="body" idx="1"/>
          </p:nvPr>
        </p:nvSpPr>
        <p:spPr>
          <a:xfrm>
            <a:off x="514352" y="530352"/>
            <a:ext cx="3931920" cy="4389120"/>
          </a:xfrm>
          <a:prstGeom prst="rect">
            <a:avLst/>
          </a:prstGeom>
          <a:noFill/>
          <a:ln>
            <a:noFill/>
          </a:ln>
        </p:spPr>
        <p:txBody>
          <a:bodyPr spcFirstLastPara="1" wrap="square" lIns="182875" tIns="91425" rIns="91425" bIns="45700" anchor="t" anchorCtr="0"/>
          <a:lstStyle>
            <a:lvl1pPr marL="457200" marR="0" lvl="0" indent="-360680" algn="l" rtl="0">
              <a:spcBef>
                <a:spcPts val="250"/>
              </a:spcBef>
              <a:spcAft>
                <a:spcPts val="0"/>
              </a:spcAft>
              <a:buClr>
                <a:schemeClr val="accent1"/>
              </a:buClr>
              <a:buSzPts val="2080"/>
              <a:buFont typeface="Noto Sans Symbols"/>
              <a:buChar char="●"/>
              <a:defRPr sz="2600" b="0" i="0" u="none" strike="noStrike" cap="none">
                <a:solidFill>
                  <a:schemeClr val="dk1"/>
                </a:solidFill>
                <a:latin typeface="Verdana"/>
                <a:ea typeface="Verdana"/>
                <a:cs typeface="Verdana"/>
                <a:sym typeface="Verdana"/>
              </a:defRPr>
            </a:lvl1pPr>
            <a:lvl2pPr marL="914400" marR="0" lvl="1" indent="-368300" algn="l" rtl="0">
              <a:spcBef>
                <a:spcPts val="250"/>
              </a:spcBef>
              <a:spcAft>
                <a:spcPts val="0"/>
              </a:spcAft>
              <a:buClr>
                <a:schemeClr val="accent1"/>
              </a:buClr>
              <a:buSzPts val="2200"/>
              <a:buFont typeface="Verdana"/>
              <a:buChar char="◦"/>
              <a:defRPr sz="2200" b="0" i="0" u="none" strike="noStrike" cap="none">
                <a:solidFill>
                  <a:schemeClr val="dk1"/>
                </a:solidFill>
                <a:latin typeface="Verdana"/>
                <a:ea typeface="Verdana"/>
                <a:cs typeface="Verdana"/>
                <a:sym typeface="Verdana"/>
              </a:defRPr>
            </a:lvl2pPr>
            <a:lvl3pPr marL="1371600" marR="0" lvl="2" indent="-355600" algn="l" rtl="0">
              <a:spcBef>
                <a:spcPts val="250"/>
              </a:spcBef>
              <a:spcAft>
                <a:spcPts val="0"/>
              </a:spcAft>
              <a:buClr>
                <a:srgbClr val="ED3742"/>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56616" algn="l" rtl="0">
              <a:spcBef>
                <a:spcPts val="225"/>
              </a:spcBef>
              <a:spcAft>
                <a:spcPts val="0"/>
              </a:spcAft>
              <a:buClr>
                <a:srgbClr val="ED3742"/>
              </a:buClr>
              <a:buSzPts val="2016"/>
              <a:buFont typeface="Verdana"/>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38" name="Google Shape;38;p5"/>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lstStyle>
            <a:lvl1pPr marL="457200" marR="0" lvl="0" indent="-360680" algn="l" rtl="0">
              <a:spcBef>
                <a:spcPts val="250"/>
              </a:spcBef>
              <a:spcAft>
                <a:spcPts val="0"/>
              </a:spcAft>
              <a:buClr>
                <a:schemeClr val="accent1"/>
              </a:buClr>
              <a:buSzPts val="2080"/>
              <a:buFont typeface="Noto Sans Symbols"/>
              <a:buChar char="●"/>
              <a:defRPr sz="2600" b="0" i="0" u="none" strike="noStrike" cap="none">
                <a:solidFill>
                  <a:schemeClr val="dk1"/>
                </a:solidFill>
                <a:latin typeface="Verdana"/>
                <a:ea typeface="Verdana"/>
                <a:cs typeface="Verdana"/>
                <a:sym typeface="Verdana"/>
              </a:defRPr>
            </a:lvl1pPr>
            <a:lvl2pPr marL="914400" marR="0" lvl="1" indent="-368300" algn="l" rtl="0">
              <a:spcBef>
                <a:spcPts val="250"/>
              </a:spcBef>
              <a:spcAft>
                <a:spcPts val="0"/>
              </a:spcAft>
              <a:buClr>
                <a:schemeClr val="accent1"/>
              </a:buClr>
              <a:buSzPts val="2200"/>
              <a:buFont typeface="Verdana"/>
              <a:buChar char="◦"/>
              <a:defRPr sz="2200" b="0" i="0" u="none" strike="noStrike" cap="none">
                <a:solidFill>
                  <a:schemeClr val="dk1"/>
                </a:solidFill>
                <a:latin typeface="Verdana"/>
                <a:ea typeface="Verdana"/>
                <a:cs typeface="Verdana"/>
                <a:sym typeface="Verdana"/>
              </a:defRPr>
            </a:lvl2pPr>
            <a:lvl3pPr marL="1371600" marR="0" lvl="2" indent="-355600" algn="l" rtl="0">
              <a:spcBef>
                <a:spcPts val="250"/>
              </a:spcBef>
              <a:spcAft>
                <a:spcPts val="0"/>
              </a:spcAft>
              <a:buClr>
                <a:srgbClr val="ED3742"/>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56616" algn="l" rtl="0">
              <a:spcBef>
                <a:spcPts val="225"/>
              </a:spcBef>
              <a:spcAft>
                <a:spcPts val="0"/>
              </a:spcAft>
              <a:buClr>
                <a:srgbClr val="ED3742"/>
              </a:buClr>
              <a:buSzPts val="2016"/>
              <a:buFont typeface="Verdana"/>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39" name="Google Shape;39;p5"/>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44" name="Google Shape;44;p6"/>
          <p:cNvSpPr txBox="1">
            <a:spLocks noGrp="1"/>
          </p:cNvSpPr>
          <p:nvPr>
            <p:ph type="body" idx="1"/>
          </p:nvPr>
        </p:nvSpPr>
        <p:spPr>
          <a:xfrm>
            <a:off x="607224" y="579438"/>
            <a:ext cx="3931920" cy="792162"/>
          </a:xfrm>
          <a:prstGeom prst="rect">
            <a:avLst/>
          </a:prstGeom>
          <a:noFill/>
          <a:ln>
            <a:noFill/>
          </a:ln>
        </p:spPr>
        <p:txBody>
          <a:bodyPr spcFirstLastPara="1" wrap="square" lIns="146300" tIns="91425" rIns="91425" bIns="45700" anchor="ctr" anchorCtr="0"/>
          <a:lstStyle>
            <a:lvl1pPr marL="457200" marR="0" lvl="0" indent="-228600" algn="l" rtl="0">
              <a:spcBef>
                <a:spcPts val="250"/>
              </a:spcBef>
              <a:spcAft>
                <a:spcPts val="0"/>
              </a:spcAft>
              <a:buClr>
                <a:schemeClr val="accent1"/>
              </a:buClr>
              <a:buSzPts val="1920"/>
              <a:buFont typeface="Noto Sans Symbols"/>
              <a:buNone/>
              <a:defRPr sz="2400" b="1" i="0" u="none" strike="noStrike" cap="none">
                <a:solidFill>
                  <a:schemeClr val="dk1"/>
                </a:solidFill>
                <a:latin typeface="Verdana"/>
                <a:ea typeface="Verdana"/>
                <a:cs typeface="Verdana"/>
                <a:sym typeface="Verdana"/>
              </a:defRPr>
            </a:lvl1pPr>
            <a:lvl2pPr marL="914400" marR="0" lvl="1" indent="-228600" algn="l" rtl="0">
              <a:spcBef>
                <a:spcPts val="250"/>
              </a:spcBef>
              <a:spcAft>
                <a:spcPts val="0"/>
              </a:spcAft>
              <a:buClr>
                <a:schemeClr val="accent1"/>
              </a:buClr>
              <a:buSzPts val="2000"/>
              <a:buFont typeface="Verdana"/>
              <a:buNone/>
              <a:defRPr sz="2000" b="1" i="0" u="none" strike="noStrike" cap="none">
                <a:solidFill>
                  <a:schemeClr val="dk1"/>
                </a:solidFill>
                <a:latin typeface="Verdana"/>
                <a:ea typeface="Verdana"/>
                <a:cs typeface="Verdana"/>
                <a:sym typeface="Verdana"/>
              </a:defRPr>
            </a:lvl2pPr>
            <a:lvl3pPr marL="1371600" marR="0" lvl="2" indent="-228600" algn="l" rtl="0">
              <a:spcBef>
                <a:spcPts val="250"/>
              </a:spcBef>
              <a:spcAft>
                <a:spcPts val="0"/>
              </a:spcAft>
              <a:buClr>
                <a:srgbClr val="ED3742"/>
              </a:buClr>
              <a:buSzPts val="18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rtl="0">
              <a:spcBef>
                <a:spcPts val="225"/>
              </a:spcBef>
              <a:spcAft>
                <a:spcPts val="0"/>
              </a:spcAft>
              <a:buClr>
                <a:srgbClr val="ED3742"/>
              </a:buClr>
              <a:buSzPts val="1792"/>
              <a:buFont typeface="Verdana"/>
              <a:buNone/>
              <a:defRPr sz="1600" b="1" i="0" u="none" strike="noStrike" cap="none">
                <a:solidFill>
                  <a:schemeClr val="dk1"/>
                </a:solidFill>
                <a:latin typeface="Verdana"/>
                <a:ea typeface="Verdana"/>
                <a:cs typeface="Verdana"/>
                <a:sym typeface="Verdana"/>
              </a:defRPr>
            </a:lvl4pPr>
            <a:lvl5pPr marL="2286000" marR="0" lvl="4" indent="-228600" algn="l" rtl="0">
              <a:spcBef>
                <a:spcPts val="250"/>
              </a:spcBef>
              <a:spcAft>
                <a:spcPts val="0"/>
              </a:spcAft>
              <a:buClr>
                <a:srgbClr val="4A85BF"/>
              </a:buClr>
              <a:buSzPts val="1600"/>
              <a:buFont typeface="Noto Sans Symbols"/>
              <a:buNone/>
              <a:defRPr sz="1600" b="1"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45" name="Google Shape;45;p6"/>
          <p:cNvSpPr txBox="1">
            <a:spLocks noGrp="1"/>
          </p:cNvSpPr>
          <p:nvPr>
            <p:ph type="body" idx="2"/>
          </p:nvPr>
        </p:nvSpPr>
        <p:spPr>
          <a:xfrm>
            <a:off x="4652169" y="579438"/>
            <a:ext cx="3931920" cy="792162"/>
          </a:xfrm>
          <a:prstGeom prst="rect">
            <a:avLst/>
          </a:prstGeom>
          <a:noFill/>
          <a:ln>
            <a:noFill/>
          </a:ln>
        </p:spPr>
        <p:txBody>
          <a:bodyPr spcFirstLastPara="1" wrap="square" lIns="137150" tIns="91425" rIns="91425" bIns="45700" anchor="ctr" anchorCtr="0"/>
          <a:lstStyle>
            <a:lvl1pPr marL="457200" marR="0" lvl="0" indent="-228600" algn="l" rtl="0">
              <a:spcBef>
                <a:spcPts val="250"/>
              </a:spcBef>
              <a:spcAft>
                <a:spcPts val="0"/>
              </a:spcAft>
              <a:buClr>
                <a:schemeClr val="accent1"/>
              </a:buClr>
              <a:buSzPts val="1920"/>
              <a:buFont typeface="Noto Sans Symbols"/>
              <a:buNone/>
              <a:defRPr sz="2400" b="1" i="0" u="none" strike="noStrike" cap="none">
                <a:solidFill>
                  <a:schemeClr val="dk1"/>
                </a:solidFill>
                <a:latin typeface="Verdana"/>
                <a:ea typeface="Verdana"/>
                <a:cs typeface="Verdana"/>
                <a:sym typeface="Verdana"/>
              </a:defRPr>
            </a:lvl1pPr>
            <a:lvl2pPr marL="914400" marR="0" lvl="1" indent="-228600" algn="l" rtl="0">
              <a:spcBef>
                <a:spcPts val="250"/>
              </a:spcBef>
              <a:spcAft>
                <a:spcPts val="0"/>
              </a:spcAft>
              <a:buClr>
                <a:schemeClr val="accent1"/>
              </a:buClr>
              <a:buSzPts val="2000"/>
              <a:buFont typeface="Verdana"/>
              <a:buNone/>
              <a:defRPr sz="2000" b="1" i="0" u="none" strike="noStrike" cap="none">
                <a:solidFill>
                  <a:schemeClr val="dk1"/>
                </a:solidFill>
                <a:latin typeface="Verdana"/>
                <a:ea typeface="Verdana"/>
                <a:cs typeface="Verdana"/>
                <a:sym typeface="Verdana"/>
              </a:defRPr>
            </a:lvl2pPr>
            <a:lvl3pPr marL="1371600" marR="0" lvl="2" indent="-228600" algn="l" rtl="0">
              <a:spcBef>
                <a:spcPts val="250"/>
              </a:spcBef>
              <a:spcAft>
                <a:spcPts val="0"/>
              </a:spcAft>
              <a:buClr>
                <a:srgbClr val="ED3742"/>
              </a:buClr>
              <a:buSzPts val="18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rtl="0">
              <a:spcBef>
                <a:spcPts val="225"/>
              </a:spcBef>
              <a:spcAft>
                <a:spcPts val="0"/>
              </a:spcAft>
              <a:buClr>
                <a:srgbClr val="ED3742"/>
              </a:buClr>
              <a:buSzPts val="1792"/>
              <a:buFont typeface="Verdana"/>
              <a:buNone/>
              <a:defRPr sz="1600" b="1" i="0" u="none" strike="noStrike" cap="none">
                <a:solidFill>
                  <a:schemeClr val="dk1"/>
                </a:solidFill>
                <a:latin typeface="Verdana"/>
                <a:ea typeface="Verdana"/>
                <a:cs typeface="Verdana"/>
                <a:sym typeface="Verdana"/>
              </a:defRPr>
            </a:lvl4pPr>
            <a:lvl5pPr marL="2286000" marR="0" lvl="4" indent="-228600" algn="l" rtl="0">
              <a:spcBef>
                <a:spcPts val="250"/>
              </a:spcBef>
              <a:spcAft>
                <a:spcPts val="0"/>
              </a:spcAft>
              <a:buClr>
                <a:srgbClr val="4A85BF"/>
              </a:buClr>
              <a:buSzPts val="1600"/>
              <a:buFont typeface="Noto Sans Symbols"/>
              <a:buNone/>
              <a:defRPr sz="1600" b="1"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46" name="Google Shape;46;p6"/>
          <p:cNvSpPr txBox="1">
            <a:spLocks noGrp="1"/>
          </p:cNvSpPr>
          <p:nvPr>
            <p:ph type="body" idx="3"/>
          </p:nvPr>
        </p:nvSpPr>
        <p:spPr>
          <a:xfrm>
            <a:off x="607224" y="1447800"/>
            <a:ext cx="3931920" cy="3489960"/>
          </a:xfrm>
          <a:prstGeom prst="rect">
            <a:avLst/>
          </a:prstGeom>
          <a:noFill/>
          <a:ln>
            <a:noFill/>
          </a:ln>
        </p:spPr>
        <p:txBody>
          <a:bodyPr spcFirstLastPara="1" wrap="square" lIns="182875" tIns="91425" rIns="91425" bIns="45700" anchor="t" anchorCtr="0"/>
          <a:lstStyle>
            <a:lvl1pPr marL="457200" marR="0" lvl="0" indent="-350520" algn="l" rtl="0">
              <a:spcBef>
                <a:spcPts val="250"/>
              </a:spcBef>
              <a:spcAft>
                <a:spcPts val="0"/>
              </a:spcAft>
              <a:buClr>
                <a:schemeClr val="accent1"/>
              </a:buClr>
              <a:buSzPts val="192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l" rtl="0">
              <a:spcBef>
                <a:spcPts val="25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250"/>
              </a:spcBef>
              <a:spcAft>
                <a:spcPts val="0"/>
              </a:spcAft>
              <a:buClr>
                <a:srgbClr val="ED374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42392" algn="l" rtl="0">
              <a:spcBef>
                <a:spcPts val="225"/>
              </a:spcBef>
              <a:spcAft>
                <a:spcPts val="0"/>
              </a:spcAft>
              <a:buClr>
                <a:srgbClr val="ED3742"/>
              </a:buClr>
              <a:buSzPts val="1792"/>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250"/>
              </a:spcBef>
              <a:spcAft>
                <a:spcPts val="0"/>
              </a:spcAft>
              <a:buClr>
                <a:srgbClr val="4A85BF"/>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47" name="Google Shape;47;p6"/>
          <p:cNvSpPr txBox="1">
            <a:spLocks noGrp="1"/>
          </p:cNvSpPr>
          <p:nvPr>
            <p:ph type="body" idx="4"/>
          </p:nvPr>
        </p:nvSpPr>
        <p:spPr>
          <a:xfrm>
            <a:off x="4652169" y="1447800"/>
            <a:ext cx="3931920" cy="3489960"/>
          </a:xfrm>
          <a:prstGeom prst="rect">
            <a:avLst/>
          </a:prstGeom>
          <a:noFill/>
          <a:ln>
            <a:noFill/>
          </a:ln>
        </p:spPr>
        <p:txBody>
          <a:bodyPr spcFirstLastPara="1" wrap="square" lIns="182875" tIns="91425" rIns="91425" bIns="45700" anchor="t" anchorCtr="0"/>
          <a:lstStyle>
            <a:lvl1pPr marL="457200" marR="0" lvl="0" indent="-350520" algn="l" rtl="0">
              <a:spcBef>
                <a:spcPts val="250"/>
              </a:spcBef>
              <a:spcAft>
                <a:spcPts val="0"/>
              </a:spcAft>
              <a:buClr>
                <a:schemeClr val="accent1"/>
              </a:buClr>
              <a:buSzPts val="192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l" rtl="0">
              <a:spcBef>
                <a:spcPts val="25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250"/>
              </a:spcBef>
              <a:spcAft>
                <a:spcPts val="0"/>
              </a:spcAft>
              <a:buClr>
                <a:srgbClr val="ED374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42392" algn="l" rtl="0">
              <a:spcBef>
                <a:spcPts val="225"/>
              </a:spcBef>
              <a:spcAft>
                <a:spcPts val="0"/>
              </a:spcAft>
              <a:buClr>
                <a:srgbClr val="ED3742"/>
              </a:buClr>
              <a:buSzPts val="1792"/>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250"/>
              </a:spcBef>
              <a:spcAft>
                <a:spcPts val="0"/>
              </a:spcAft>
              <a:buClr>
                <a:srgbClr val="4A85BF"/>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48" name="Google Shape;48;p6"/>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6"/>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6"/>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503238" y="4986338"/>
            <a:ext cx="8183562" cy="10509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53" name="Google Shape;53;p7"/>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56"/>
        <p:cNvGrpSpPr/>
        <p:nvPr/>
      </p:nvGrpSpPr>
      <p:grpSpPr>
        <a:xfrm>
          <a:off x="0" y="0"/>
          <a:ext cx="0" cy="0"/>
          <a:chOff x="0" y="0"/>
          <a:chExt cx="0" cy="0"/>
        </a:xfrm>
      </p:grpSpPr>
      <p:sp>
        <p:nvSpPr>
          <p:cNvPr id="57" name="Google Shape;57;p8"/>
          <p:cNvSpPr/>
          <p:nvPr/>
        </p:nvSpPr>
        <p:spPr>
          <a:xfrm>
            <a:off x="304800" y="328613"/>
            <a:ext cx="8532813" cy="6197600"/>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8"/>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8"/>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5538784" y="533400"/>
            <a:ext cx="2971800" cy="914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200"/>
              <a:buFont typeface="Verdana"/>
              <a:buNone/>
              <a:defRPr sz="2200" b="1" i="0" u="none" strike="noStrike" cap="none">
                <a:solidFill>
                  <a:schemeClr val="accent1"/>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63" name="Google Shape;63;p9"/>
          <p:cNvSpPr txBox="1">
            <a:spLocks noGrp="1"/>
          </p:cNvSpPr>
          <p:nvPr>
            <p:ph type="body" idx="1"/>
          </p:nvPr>
        </p:nvSpPr>
        <p:spPr>
          <a:xfrm>
            <a:off x="5538847" y="1447802"/>
            <a:ext cx="2971800" cy="4206112"/>
          </a:xfrm>
          <a:prstGeom prst="rect">
            <a:avLst/>
          </a:prstGeom>
          <a:noFill/>
          <a:ln>
            <a:noFill/>
          </a:ln>
        </p:spPr>
        <p:txBody>
          <a:bodyPr spcFirstLastPara="1" wrap="square" lIns="91425" tIns="91425" rIns="91425" bIns="45700" anchor="t" anchorCtr="0"/>
          <a:lstStyle>
            <a:lvl1pPr marL="457200" marR="18288" lvl="0" indent="-228600" algn="l" rtl="0">
              <a:spcBef>
                <a:spcPts val="0"/>
              </a:spcBef>
              <a:spcAft>
                <a:spcPts val="0"/>
              </a:spcAft>
              <a:buClr>
                <a:schemeClr val="accent1"/>
              </a:buClr>
              <a:buSzPts val="1120"/>
              <a:buFont typeface="Noto Sans Symbols"/>
              <a:buNone/>
              <a:defRPr sz="1400" b="0" i="0" u="none" strike="noStrike" cap="none">
                <a:solidFill>
                  <a:schemeClr val="dk1"/>
                </a:solidFill>
                <a:latin typeface="Verdana"/>
                <a:ea typeface="Verdana"/>
                <a:cs typeface="Verdana"/>
                <a:sym typeface="Verdana"/>
              </a:defRPr>
            </a:lvl1pPr>
            <a:lvl2pPr marL="914400" marR="0" lvl="1" indent="-228600" algn="l" rtl="0">
              <a:spcBef>
                <a:spcPts val="250"/>
              </a:spcBef>
              <a:spcAft>
                <a:spcPts val="0"/>
              </a:spcAft>
              <a:buClr>
                <a:schemeClr val="accent1"/>
              </a:buClr>
              <a:buSzPts val="1200"/>
              <a:buFont typeface="Verdana"/>
              <a:buNone/>
              <a:defRPr sz="1200" b="0" i="0" u="none" strike="noStrike" cap="none">
                <a:solidFill>
                  <a:schemeClr val="dk1"/>
                </a:solidFill>
                <a:latin typeface="Verdana"/>
                <a:ea typeface="Verdana"/>
                <a:cs typeface="Verdana"/>
                <a:sym typeface="Verdana"/>
              </a:defRPr>
            </a:lvl2pPr>
            <a:lvl3pPr marL="1371600" marR="0" lvl="2" indent="-228600" algn="l" rtl="0">
              <a:spcBef>
                <a:spcPts val="250"/>
              </a:spcBef>
              <a:spcAft>
                <a:spcPts val="0"/>
              </a:spcAft>
              <a:buClr>
                <a:srgbClr val="ED3742"/>
              </a:buClr>
              <a:buSzPts val="10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l" rtl="0">
              <a:spcBef>
                <a:spcPts val="225"/>
              </a:spcBef>
              <a:spcAft>
                <a:spcPts val="0"/>
              </a:spcAft>
              <a:buClr>
                <a:srgbClr val="ED3742"/>
              </a:buClr>
              <a:buSzPts val="1008"/>
              <a:buFont typeface="Verdana"/>
              <a:buNone/>
              <a:defRPr sz="900" b="0" i="0" u="none" strike="noStrike" cap="none">
                <a:solidFill>
                  <a:schemeClr val="dk1"/>
                </a:solidFill>
                <a:latin typeface="Verdana"/>
                <a:ea typeface="Verdana"/>
                <a:cs typeface="Verdana"/>
                <a:sym typeface="Verdana"/>
              </a:defRPr>
            </a:lvl4pPr>
            <a:lvl5pPr marL="2286000" marR="0" lvl="4" indent="-228600" algn="l" rtl="0">
              <a:spcBef>
                <a:spcPts val="250"/>
              </a:spcBef>
              <a:spcAft>
                <a:spcPts val="0"/>
              </a:spcAft>
              <a:buClr>
                <a:srgbClr val="4A85BF"/>
              </a:buClr>
              <a:buSzPts val="900"/>
              <a:buFont typeface="Noto Sans Symbols"/>
              <a:buNone/>
              <a:defRPr sz="9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64" name="Google Shape;64;p9"/>
          <p:cNvSpPr txBox="1">
            <a:spLocks noGrp="1"/>
          </p:cNvSpPr>
          <p:nvPr>
            <p:ph type="body" idx="2"/>
          </p:nvPr>
        </p:nvSpPr>
        <p:spPr>
          <a:xfrm>
            <a:off x="761372" y="930144"/>
            <a:ext cx="4626159" cy="4724402"/>
          </a:xfrm>
          <a:prstGeom prst="rect">
            <a:avLst/>
          </a:prstGeom>
          <a:noFill/>
          <a:ln>
            <a:noFill/>
          </a:ln>
        </p:spPr>
        <p:txBody>
          <a:bodyPr spcFirstLastPara="1" wrap="square" lIns="182875" tIns="91425" rIns="91425" bIns="45700"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93700" algn="l" rtl="0">
              <a:spcBef>
                <a:spcPts val="250"/>
              </a:spcBef>
              <a:spcAft>
                <a:spcPts val="0"/>
              </a:spcAft>
              <a:buClr>
                <a:schemeClr val="accent1"/>
              </a:buClr>
              <a:buSzPts val="2600"/>
              <a:buFont typeface="Verdana"/>
              <a:buChar char="◦"/>
              <a:defRPr sz="2600" b="0" i="0" u="none" strike="noStrike" cap="none">
                <a:solidFill>
                  <a:schemeClr val="dk1"/>
                </a:solidFill>
                <a:latin typeface="Verdana"/>
                <a:ea typeface="Verdana"/>
                <a:cs typeface="Verdana"/>
                <a:sym typeface="Verdana"/>
              </a:defRPr>
            </a:lvl2pPr>
            <a:lvl3pPr marL="1371600" marR="0" lvl="2" indent="-381000" algn="l" rtl="0">
              <a:spcBef>
                <a:spcPts val="250"/>
              </a:spcBef>
              <a:spcAft>
                <a:spcPts val="0"/>
              </a:spcAft>
              <a:buClr>
                <a:srgbClr val="ED3742"/>
              </a:buClr>
              <a:buSzPts val="2400"/>
              <a:buFont typeface="Noto Sans Symbols"/>
              <a:buChar char="⚫"/>
              <a:defRPr sz="2400" b="0" i="0" u="none" strike="noStrike" cap="none">
                <a:solidFill>
                  <a:schemeClr val="dk1"/>
                </a:solidFill>
                <a:latin typeface="Verdana"/>
                <a:ea typeface="Verdana"/>
                <a:cs typeface="Verdana"/>
                <a:sym typeface="Verdana"/>
              </a:defRPr>
            </a:lvl3pPr>
            <a:lvl4pPr marL="1828800" marR="0" lvl="3" indent="-370839" algn="l" rtl="0">
              <a:spcBef>
                <a:spcPts val="225"/>
              </a:spcBef>
              <a:spcAft>
                <a:spcPts val="0"/>
              </a:spcAft>
              <a:buClr>
                <a:srgbClr val="ED3742"/>
              </a:buClr>
              <a:buSzPts val="2240"/>
              <a:buFont typeface="Verdana"/>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250"/>
              </a:spcBef>
              <a:spcAft>
                <a:spcPts val="0"/>
              </a:spcAft>
              <a:buClr>
                <a:srgbClr val="4A85BF"/>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228600" algn="l" rtl="0">
              <a:spcBef>
                <a:spcPts val="250"/>
              </a:spcBef>
              <a:spcAft>
                <a:spcPts val="0"/>
              </a:spcAft>
              <a:buClr>
                <a:srgbClr val="4882BE"/>
              </a:buClr>
              <a:buSzPts val="1700"/>
              <a:buFont typeface="Verdana"/>
              <a:buNone/>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65" name="Google Shape;65;p9"/>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68"/>
        <p:cNvGrpSpPr/>
        <p:nvPr/>
      </p:nvGrpSpPr>
      <p:grpSpPr>
        <a:xfrm>
          <a:off x="0" y="0"/>
          <a:ext cx="0" cy="0"/>
          <a:chOff x="0" y="0"/>
          <a:chExt cx="0" cy="0"/>
        </a:xfrm>
      </p:grpSpPr>
      <p:sp>
        <p:nvSpPr>
          <p:cNvPr id="69" name="Google Shape;69;p10"/>
          <p:cNvSpPr/>
          <p:nvPr/>
        </p:nvSpPr>
        <p:spPr>
          <a:xfrm>
            <a:off x="304800" y="328613"/>
            <a:ext cx="8532813" cy="6197600"/>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10"/>
          <p:cNvSpPr/>
          <p:nvPr/>
        </p:nvSpPr>
        <p:spPr>
          <a:xfrm>
            <a:off x="6400800" y="433388"/>
            <a:ext cx="2324100" cy="4343400"/>
          </a:xfrm>
          <a:prstGeom prst="round1Rect">
            <a:avLst>
              <a:gd name="adj" fmla="val 2748"/>
            </a:avLst>
          </a:prstGeom>
          <a:solidFill>
            <a:srgbClr val="1C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10"/>
          <p:cNvSpPr txBox="1">
            <a:spLocks noGrp="1"/>
          </p:cNvSpPr>
          <p:nvPr>
            <p:ph type="title"/>
          </p:nvPr>
        </p:nvSpPr>
        <p:spPr>
          <a:xfrm>
            <a:off x="457200" y="5012056"/>
            <a:ext cx="8229600" cy="105156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78766F"/>
              </a:buClr>
              <a:buSzPts val="3600"/>
              <a:buFont typeface="Verdana"/>
              <a:buNone/>
              <a:defRPr sz="3600" b="0" i="0" u="none" strike="noStrike" cap="none">
                <a:solidFill>
                  <a:srgbClr val="78766F"/>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72" name="Google Shape;72;p10"/>
          <p:cNvSpPr txBox="1">
            <a:spLocks noGrp="1"/>
          </p:cNvSpPr>
          <p:nvPr>
            <p:ph type="body" idx="1"/>
          </p:nvPr>
        </p:nvSpPr>
        <p:spPr>
          <a:xfrm>
            <a:off x="6462712" y="533400"/>
            <a:ext cx="2240280" cy="4211480"/>
          </a:xfrm>
          <a:prstGeom prst="rect">
            <a:avLst/>
          </a:prstGeom>
          <a:noFill/>
          <a:ln>
            <a:noFill/>
          </a:ln>
        </p:spPr>
        <p:txBody>
          <a:bodyPr spcFirstLastPara="1" wrap="square" lIns="91425" tIns="91425" rIns="91425" bIns="45700" anchor="t" anchorCtr="0"/>
          <a:lstStyle>
            <a:lvl1pPr marL="457200" marR="0" lvl="0" indent="-228600" algn="l" rtl="0">
              <a:spcBef>
                <a:spcPts val="0"/>
              </a:spcBef>
              <a:spcAft>
                <a:spcPts val="0"/>
              </a:spcAft>
              <a:buClr>
                <a:schemeClr val="accent1"/>
              </a:buClr>
              <a:buSzPts val="1120"/>
              <a:buFont typeface="Noto Sans Symbols"/>
              <a:buNone/>
              <a:defRPr sz="1400" b="0" i="0" u="none" strike="noStrike" cap="none">
                <a:solidFill>
                  <a:srgbClr val="FFFFFF"/>
                </a:solidFill>
                <a:latin typeface="Verdana"/>
                <a:ea typeface="Verdana"/>
                <a:cs typeface="Verdana"/>
                <a:sym typeface="Verdana"/>
              </a:defRPr>
            </a:lvl1pPr>
            <a:lvl2pPr marL="914400" marR="0" lvl="1" indent="-304800" algn="l" rtl="0">
              <a:spcBef>
                <a:spcPts val="250"/>
              </a:spcBef>
              <a:spcAft>
                <a:spcPts val="0"/>
              </a:spcAft>
              <a:buClr>
                <a:schemeClr val="accent1"/>
              </a:buClr>
              <a:buSzPts val="1200"/>
              <a:buFont typeface="Verdana"/>
              <a:buChar char="◦"/>
              <a:defRPr sz="1200" b="0" i="0" u="none" strike="noStrike" cap="none">
                <a:solidFill>
                  <a:srgbClr val="FFFFFF"/>
                </a:solidFill>
                <a:latin typeface="Verdana"/>
                <a:ea typeface="Verdana"/>
                <a:cs typeface="Verdana"/>
                <a:sym typeface="Verdana"/>
              </a:defRPr>
            </a:lvl2pPr>
            <a:lvl3pPr marL="1371600" marR="0" lvl="2" indent="-292100" algn="l" rtl="0">
              <a:spcBef>
                <a:spcPts val="250"/>
              </a:spcBef>
              <a:spcAft>
                <a:spcPts val="0"/>
              </a:spcAft>
              <a:buClr>
                <a:srgbClr val="ED3742"/>
              </a:buClr>
              <a:buSzPts val="1000"/>
              <a:buFont typeface="Noto Sans Symbols"/>
              <a:buChar char="⚫"/>
              <a:defRPr sz="1000" b="0" i="0" u="none" strike="noStrike" cap="none">
                <a:solidFill>
                  <a:srgbClr val="FFFFFF"/>
                </a:solidFill>
                <a:latin typeface="Verdana"/>
                <a:ea typeface="Verdana"/>
                <a:cs typeface="Verdana"/>
                <a:sym typeface="Verdana"/>
              </a:defRPr>
            </a:lvl3pPr>
            <a:lvl4pPr marL="1828800" marR="0" lvl="3" indent="-292608" algn="l" rtl="0">
              <a:spcBef>
                <a:spcPts val="225"/>
              </a:spcBef>
              <a:spcAft>
                <a:spcPts val="0"/>
              </a:spcAft>
              <a:buClr>
                <a:srgbClr val="ED3742"/>
              </a:buClr>
              <a:buSzPts val="1008"/>
              <a:buFont typeface="Verdana"/>
              <a:buChar char="◦"/>
              <a:defRPr sz="900" b="0" i="0" u="none" strike="noStrike" cap="none">
                <a:solidFill>
                  <a:srgbClr val="FFFFFF"/>
                </a:solidFill>
                <a:latin typeface="Verdana"/>
                <a:ea typeface="Verdana"/>
                <a:cs typeface="Verdana"/>
                <a:sym typeface="Verdana"/>
              </a:defRPr>
            </a:lvl4pPr>
            <a:lvl5pPr marL="2286000" marR="0" lvl="4" indent="-285750" algn="l" rtl="0">
              <a:spcBef>
                <a:spcPts val="250"/>
              </a:spcBef>
              <a:spcAft>
                <a:spcPts val="0"/>
              </a:spcAft>
              <a:buClr>
                <a:srgbClr val="4A85BF"/>
              </a:buClr>
              <a:buSzPts val="900"/>
              <a:buFont typeface="Noto Sans Symbols"/>
              <a:buChar char="⚫"/>
              <a:defRPr sz="900" b="0" i="0" u="none" strike="noStrike" cap="none">
                <a:solidFill>
                  <a:srgbClr val="FFFFFF"/>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73" name="Google Shape;73;p10"/>
          <p:cNvSpPr>
            <a:spLocks noGrp="1"/>
          </p:cNvSpPr>
          <p:nvPr>
            <p:ph type="pic" idx="2"/>
          </p:nvPr>
        </p:nvSpPr>
        <p:spPr>
          <a:xfrm>
            <a:off x="421480" y="435768"/>
            <a:ext cx="5925312" cy="4343400"/>
          </a:xfrm>
          <a:prstGeom prst="snipRoundRect">
            <a:avLst>
              <a:gd name="adj1" fmla="val 1040"/>
              <a:gd name="adj2" fmla="val 0"/>
            </a:avLst>
          </a:prstGeom>
          <a:solidFill>
            <a:srgbClr val="4F4D49"/>
          </a:solidFill>
          <a:ln>
            <a:noFill/>
          </a:ln>
        </p:spPr>
        <p:txBody>
          <a:bodyPr spcFirstLastPara="1" wrap="square" lIns="182875" tIns="91425" rIns="91425" bIns="45700" anchor="t" anchorCtr="0"/>
          <a:lstStyle>
            <a:lvl1pPr marR="0" lvl="0" algn="l" rtl="0">
              <a:spcBef>
                <a:spcPts val="250"/>
              </a:spcBef>
              <a:spcAft>
                <a:spcPts val="0"/>
              </a:spcAft>
              <a:buClr>
                <a:schemeClr val="accent1"/>
              </a:buClr>
              <a:buSzPts val="2560"/>
              <a:buFont typeface="Noto Sans Symbols"/>
              <a:buNone/>
              <a:defRPr sz="3200" b="0" i="0" u="none" strike="noStrike" cap="none">
                <a:solidFill>
                  <a:schemeClr val="dk1"/>
                </a:solidFill>
                <a:latin typeface="Verdana"/>
                <a:ea typeface="Verdana"/>
                <a:cs typeface="Verdana"/>
                <a:sym typeface="Verdana"/>
              </a:defRPr>
            </a:lvl1pPr>
            <a:lvl2pPr marR="0" lvl="1"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R="0" lvl="2" algn="l" rtl="0">
              <a:spcBef>
                <a:spcPts val="250"/>
              </a:spcBef>
              <a:spcAft>
                <a:spcPts val="0"/>
              </a:spcAft>
              <a:buClr>
                <a:srgbClr val="ED3742"/>
              </a:buClr>
              <a:buSzPts val="2200"/>
              <a:buFont typeface="Noto Sans Symbols"/>
              <a:buChar char="⚫"/>
              <a:defRPr sz="2200" b="0" i="0" u="none" strike="noStrike" cap="none">
                <a:solidFill>
                  <a:schemeClr val="dk1"/>
                </a:solidFill>
                <a:latin typeface="Verdana"/>
                <a:ea typeface="Verdana"/>
                <a:cs typeface="Verdana"/>
                <a:sym typeface="Verdana"/>
              </a:defRPr>
            </a:lvl3pPr>
            <a:lvl4pPr marR="0" lvl="3" algn="l" rtl="0">
              <a:spcBef>
                <a:spcPts val="225"/>
              </a:spcBef>
              <a:spcAft>
                <a:spcPts val="0"/>
              </a:spcAft>
              <a:buClr>
                <a:srgbClr val="ED3742"/>
              </a:buClr>
              <a:buSzPts val="2128"/>
              <a:buFont typeface="Verdana"/>
              <a:buChar char="◦"/>
              <a:defRPr sz="1900" b="0" i="0" u="none" strike="noStrike" cap="none">
                <a:solidFill>
                  <a:schemeClr val="dk1"/>
                </a:solidFill>
                <a:latin typeface="Verdana"/>
                <a:ea typeface="Verdana"/>
                <a:cs typeface="Verdana"/>
                <a:sym typeface="Verdana"/>
              </a:defRPr>
            </a:lvl4pPr>
            <a:lvl5pPr marR="0" lvl="4"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R="0" lvl="5"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R="0" lvl="6"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R="0" lvl="7"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R="0" lvl="8"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74" name="Google Shape;74;p10"/>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0"/>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a:solidFill>
                  <a:srgbClr val="A5A298"/>
                </a:solidFill>
                <a:latin typeface="Verdana"/>
                <a:ea typeface="Verdana"/>
                <a:cs typeface="Verdana"/>
                <a:sym typeface="Verdana"/>
              </a:defRPr>
            </a:lvl1pPr>
            <a:lvl2pPr marL="0" marR="0" lvl="1" indent="0" algn="r" rtl="0">
              <a:spcBef>
                <a:spcPts val="0"/>
              </a:spcBef>
              <a:spcAft>
                <a:spcPts val="0"/>
              </a:spcAft>
              <a:buNone/>
              <a:defRPr sz="1000">
                <a:solidFill>
                  <a:srgbClr val="A5A298"/>
                </a:solidFill>
                <a:latin typeface="Verdana"/>
                <a:ea typeface="Verdana"/>
                <a:cs typeface="Verdana"/>
                <a:sym typeface="Verdana"/>
              </a:defRPr>
            </a:lvl2pPr>
            <a:lvl3pPr marL="0" marR="0" lvl="2" indent="0" algn="r" rtl="0">
              <a:spcBef>
                <a:spcPts val="0"/>
              </a:spcBef>
              <a:spcAft>
                <a:spcPts val="0"/>
              </a:spcAft>
              <a:buNone/>
              <a:defRPr sz="1000">
                <a:solidFill>
                  <a:srgbClr val="A5A298"/>
                </a:solidFill>
                <a:latin typeface="Verdana"/>
                <a:ea typeface="Verdana"/>
                <a:cs typeface="Verdana"/>
                <a:sym typeface="Verdana"/>
              </a:defRPr>
            </a:lvl3pPr>
            <a:lvl4pPr marL="0" marR="0" lvl="3" indent="0" algn="r" rtl="0">
              <a:spcBef>
                <a:spcPts val="0"/>
              </a:spcBef>
              <a:spcAft>
                <a:spcPts val="0"/>
              </a:spcAft>
              <a:buNone/>
              <a:defRPr sz="1000">
                <a:solidFill>
                  <a:srgbClr val="A5A298"/>
                </a:solidFill>
                <a:latin typeface="Verdana"/>
                <a:ea typeface="Verdana"/>
                <a:cs typeface="Verdana"/>
                <a:sym typeface="Verdana"/>
              </a:defRPr>
            </a:lvl4pPr>
            <a:lvl5pPr marL="0" marR="0" lvl="4" indent="0" algn="r" rtl="0">
              <a:spcBef>
                <a:spcPts val="0"/>
              </a:spcBef>
              <a:spcAft>
                <a:spcPts val="0"/>
              </a:spcAft>
              <a:buNone/>
              <a:defRPr sz="1000">
                <a:solidFill>
                  <a:srgbClr val="A5A298"/>
                </a:solidFill>
                <a:latin typeface="Verdana"/>
                <a:ea typeface="Verdana"/>
                <a:cs typeface="Verdana"/>
                <a:sym typeface="Verdana"/>
              </a:defRPr>
            </a:lvl5pPr>
            <a:lvl6pPr marL="0" marR="0" lvl="5" indent="0" algn="r" rtl="0">
              <a:spcBef>
                <a:spcPts val="0"/>
              </a:spcBef>
              <a:spcAft>
                <a:spcPts val="0"/>
              </a:spcAft>
              <a:buNone/>
              <a:defRPr sz="1000">
                <a:solidFill>
                  <a:srgbClr val="A5A298"/>
                </a:solidFill>
                <a:latin typeface="Verdana"/>
                <a:ea typeface="Verdana"/>
                <a:cs typeface="Verdana"/>
                <a:sym typeface="Verdana"/>
              </a:defRPr>
            </a:lvl6pPr>
            <a:lvl7pPr marL="0" marR="0" lvl="6" indent="0" algn="r" rtl="0">
              <a:spcBef>
                <a:spcPts val="0"/>
              </a:spcBef>
              <a:spcAft>
                <a:spcPts val="0"/>
              </a:spcAft>
              <a:buNone/>
              <a:defRPr sz="1000">
                <a:solidFill>
                  <a:srgbClr val="A5A298"/>
                </a:solidFill>
                <a:latin typeface="Verdana"/>
                <a:ea typeface="Verdana"/>
                <a:cs typeface="Verdana"/>
                <a:sym typeface="Verdana"/>
              </a:defRPr>
            </a:lvl7pPr>
            <a:lvl8pPr marL="0" marR="0" lvl="7" indent="0" algn="r" rtl="0">
              <a:spcBef>
                <a:spcPts val="0"/>
              </a:spcBef>
              <a:spcAft>
                <a:spcPts val="0"/>
              </a:spcAft>
              <a:buNone/>
              <a:defRPr sz="1000">
                <a:solidFill>
                  <a:srgbClr val="A5A298"/>
                </a:solidFill>
                <a:latin typeface="Verdana"/>
                <a:ea typeface="Verdana"/>
                <a:cs typeface="Verdana"/>
                <a:sym typeface="Verdana"/>
              </a:defRPr>
            </a:lvl8pPr>
            <a:lvl9pPr marL="0" marR="0" lvl="8" indent="0" algn="r" rtl="0">
              <a:spcBef>
                <a:spcPts val="0"/>
              </a:spcBef>
              <a:spcAft>
                <a:spcPts val="0"/>
              </a:spcAft>
              <a:buNone/>
              <a:defRPr sz="1000">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p:nvPr/>
        </p:nvSpPr>
        <p:spPr>
          <a:xfrm>
            <a:off x="304800" y="328613"/>
            <a:ext cx="8532813" cy="6197600"/>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1"/>
          <p:cNvSpPr/>
          <p:nvPr/>
        </p:nvSpPr>
        <p:spPr>
          <a:xfrm>
            <a:off x="418596" y="434162"/>
            <a:ext cx="8306809" cy="5486400"/>
          </a:xfrm>
          <a:prstGeom prst="roundRect">
            <a:avLst>
              <a:gd name="adj" fmla="val 2127"/>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Google Shape;8;p1"/>
          <p:cNvSpPr txBox="1">
            <a:spLocks noGrp="1"/>
          </p:cNvSpPr>
          <p:nvPr>
            <p:ph type="title"/>
          </p:nvPr>
        </p:nvSpPr>
        <p:spPr>
          <a:xfrm>
            <a:off x="503238" y="4986338"/>
            <a:ext cx="8183562" cy="10509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1pPr>
            <a:lvl2pPr marR="0" lvl="1"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2pPr>
            <a:lvl3pPr marR="0" lvl="2"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3pPr>
            <a:lvl4pPr marR="0" lvl="3"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4pPr>
            <a:lvl5pPr marR="0" lvl="4"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5pPr>
            <a:lvl6pPr marR="0" lvl="5"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6pPr>
            <a:lvl7pPr marR="0" lvl="6"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7pPr>
            <a:lvl8pPr marR="0" lvl="7"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8pPr>
            <a:lvl9pPr marR="0" lvl="8" algn="l" rtl="0">
              <a:spcBef>
                <a:spcPts val="0"/>
              </a:spcBef>
              <a:spcAft>
                <a:spcPts val="0"/>
              </a:spcAft>
              <a:buSzPts val="1400"/>
              <a:buNone/>
              <a:defRPr sz="3600" b="1" i="0" u="none" strike="noStrike" cap="none">
                <a:solidFill>
                  <a:srgbClr val="FF8D3E"/>
                </a:solidFill>
                <a:latin typeface="Verdana"/>
                <a:ea typeface="Verdana"/>
                <a:cs typeface="Verdana"/>
                <a:sym typeface="Verdana"/>
              </a:defRPr>
            </a:lvl9pPr>
          </a:lstStyle>
          <a:p>
            <a:endParaRPr/>
          </a:p>
        </p:txBody>
      </p:sp>
      <p:sp>
        <p:nvSpPr>
          <p:cNvPr id="9" name="Google Shape;9;p1"/>
          <p:cNvSpPr txBox="1">
            <a:spLocks noGrp="1"/>
          </p:cNvSpPr>
          <p:nvPr>
            <p:ph type="body" idx="1"/>
          </p:nvPr>
        </p:nvSpPr>
        <p:spPr>
          <a:xfrm>
            <a:off x="503238" y="530225"/>
            <a:ext cx="8183562" cy="4187825"/>
          </a:xfrm>
          <a:prstGeom prst="rect">
            <a:avLst/>
          </a:prstGeom>
          <a:noFill/>
          <a:ln>
            <a:noFill/>
          </a:ln>
        </p:spPr>
        <p:txBody>
          <a:bodyPr spcFirstLastPara="1" wrap="square" lIns="182875" tIns="91425" rIns="91425" bIns="45700"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68300" algn="l" rtl="0">
              <a:spcBef>
                <a:spcPts val="250"/>
              </a:spcBef>
              <a:spcAft>
                <a:spcPts val="0"/>
              </a:spcAft>
              <a:buClr>
                <a:srgbClr val="ED3742"/>
              </a:buClr>
              <a:buSzPts val="2200"/>
              <a:buFont typeface="Noto Sans Symbols"/>
              <a:buChar char="⚫"/>
              <a:defRPr sz="2200" b="0" i="0" u="none" strike="noStrike" cap="none">
                <a:solidFill>
                  <a:schemeClr val="dk1"/>
                </a:solidFill>
                <a:latin typeface="Verdana"/>
                <a:ea typeface="Verdana"/>
                <a:cs typeface="Verdana"/>
                <a:sym typeface="Verdana"/>
              </a:defRPr>
            </a:lvl3pPr>
            <a:lvl4pPr marL="1828800" marR="0" lvl="3" indent="-363728" algn="l" rtl="0">
              <a:spcBef>
                <a:spcPts val="225"/>
              </a:spcBef>
              <a:spcAft>
                <a:spcPts val="0"/>
              </a:spcAft>
              <a:buClr>
                <a:srgbClr val="ED3742"/>
              </a:buClr>
              <a:buSzPts val="2128"/>
              <a:buFont typeface="Verdana"/>
              <a:buChar char="◦"/>
              <a:defRPr sz="19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A85BF"/>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10" name="Google Shape;10;p1"/>
          <p:cNvSpPr txBox="1">
            <a:spLocks noGrp="1"/>
          </p:cNvSpPr>
          <p:nvPr>
            <p:ph type="dt" idx="10"/>
          </p:nvPr>
        </p:nvSpPr>
        <p:spPr>
          <a:xfrm>
            <a:off x="3776663" y="6111875"/>
            <a:ext cx="2286000"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6062663" y="6111875"/>
            <a:ext cx="22860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348663"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b="0" i="0" u="none" strike="noStrike" cap="none">
                <a:solidFill>
                  <a:srgbClr val="A5A298"/>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A5A298"/>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A5A298"/>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A5A298"/>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A5A298"/>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A5A298"/>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A5A298"/>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A5A298"/>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A5A29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722313" y="905609"/>
            <a:ext cx="7772400" cy="2171700"/>
          </a:xfrm>
          <a:prstGeom prst="rect">
            <a:avLst/>
          </a:prstGeom>
          <a:noFill/>
          <a:ln>
            <a:noFill/>
          </a:ln>
        </p:spPr>
        <p:txBody>
          <a:bodyPr spcFirstLastPara="1" wrap="square" lIns="45700" tIns="45700" rIns="45700" bIns="45700" anchor="b" anchorCtr="0">
            <a:noAutofit/>
          </a:bodyPr>
          <a:lstStyle/>
          <a:p>
            <a:pPr marL="0" marR="0" lvl="0" indent="0" algn="ctr" rtl="0">
              <a:spcBef>
                <a:spcPts val="0"/>
              </a:spcBef>
              <a:spcAft>
                <a:spcPts val="0"/>
              </a:spcAft>
              <a:buNone/>
            </a:pPr>
            <a:r>
              <a:rPr lang="ru-RU" sz="4050" b="1" i="0" u="none" strike="noStrike" cap="none" dirty="0">
                <a:solidFill>
                  <a:srgbClr val="FF0000"/>
                </a:solidFill>
                <a:latin typeface="Verdana"/>
                <a:ea typeface="Verdana"/>
                <a:cs typeface="Verdana"/>
                <a:sym typeface="Verdana"/>
              </a:rPr>
              <a:t>Правила поведения и действия населения при ЧС</a:t>
            </a:r>
            <a:endParaRPr sz="4050" b="1" i="0" u="none" strike="noStrike" cap="none" dirty="0">
              <a:solidFill>
                <a:srgbClr val="FF0000"/>
              </a:solidFill>
              <a:latin typeface="Verdana"/>
              <a:ea typeface="Verdana"/>
              <a:cs typeface="Verdana"/>
              <a:sym typeface="Verdana"/>
            </a:endParaRPr>
          </a:p>
        </p:txBody>
      </p:sp>
      <p:sp>
        <p:nvSpPr>
          <p:cNvPr id="94" name="Google Shape;94;p13"/>
          <p:cNvSpPr txBox="1">
            <a:spLocks noGrp="1"/>
          </p:cNvSpPr>
          <p:nvPr>
            <p:ph type="subTitle" idx="1"/>
          </p:nvPr>
        </p:nvSpPr>
        <p:spPr>
          <a:xfrm>
            <a:off x="722313" y="3684588"/>
            <a:ext cx="7772400" cy="914400"/>
          </a:xfrm>
          <a:prstGeom prst="rect">
            <a:avLst/>
          </a:prstGeom>
          <a:noFill/>
          <a:ln>
            <a:noFill/>
          </a:ln>
        </p:spPr>
        <p:txBody>
          <a:bodyPr spcFirstLastPara="1" wrap="square" lIns="182875" tIns="0" rIns="91425" bIns="45700" anchor="t" anchorCtr="0">
            <a:noAutofit/>
          </a:bodyPr>
          <a:lstStyle/>
          <a:p>
            <a:pPr marL="36513" marR="0" lvl="0" indent="0" algn="r" rtl="0">
              <a:spcBef>
                <a:spcPts val="0"/>
              </a:spcBef>
              <a:spcAft>
                <a:spcPts val="0"/>
              </a:spcAft>
              <a:buClr>
                <a:schemeClr val="accent1"/>
              </a:buClr>
              <a:buSzPts val="1600"/>
              <a:buFont typeface="Noto Sans Symbols"/>
              <a:buNone/>
            </a:pPr>
            <a:endParaRPr sz="2000" b="0" i="0" u="none" strike="noStrike" cap="none" dirty="0">
              <a:solidFill>
                <a:srgbClr val="79766F"/>
              </a:solidFill>
              <a:latin typeface="Verdana"/>
              <a:ea typeface="Verdana"/>
              <a:cs typeface="Verdana"/>
              <a:sym typeface="Verdana"/>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354" y="3544156"/>
            <a:ext cx="3965331" cy="29739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descr="http://novostiua.net/uploads/posts/2013-03/1362379751_zemletryasenie-v-kitae-30-chelovek-travmirovany.jpg"/>
          <p:cNvPicPr preferRelativeResize="0"/>
          <p:nvPr/>
        </p:nvPicPr>
        <p:blipFill rotWithShape="1">
          <a:blip r:embed="rId3">
            <a:alphaModFix/>
          </a:blip>
          <a:srcRect/>
          <a:stretch/>
        </p:blipFill>
        <p:spPr>
          <a:xfrm>
            <a:off x="413239" y="1523965"/>
            <a:ext cx="8361484" cy="4718574"/>
          </a:xfrm>
          <a:prstGeom prst="rect">
            <a:avLst/>
          </a:prstGeom>
          <a:noFill/>
          <a:ln>
            <a:noFill/>
          </a:ln>
        </p:spPr>
      </p:pic>
      <p:sp>
        <p:nvSpPr>
          <p:cNvPr id="112" name="Google Shape;112;p16"/>
          <p:cNvSpPr txBox="1">
            <a:spLocks noGrp="1"/>
          </p:cNvSpPr>
          <p:nvPr>
            <p:ph type="title"/>
          </p:nvPr>
        </p:nvSpPr>
        <p:spPr>
          <a:xfrm>
            <a:off x="500034" y="404446"/>
            <a:ext cx="8183591" cy="111951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smtClean="0">
                <a:solidFill>
                  <a:srgbClr val="FF8C3C"/>
                </a:solidFill>
                <a:latin typeface="Verdana"/>
                <a:ea typeface="Verdana"/>
                <a:cs typeface="Verdana"/>
                <a:sym typeface="Verdana"/>
              </a:rPr>
              <a:t>Оповещение </a:t>
            </a:r>
            <a:r>
              <a:rPr lang="ru-RU" sz="3240" dirty="0" smtClean="0">
                <a:solidFill>
                  <a:srgbClr val="FF8C3C"/>
                </a:solidFill>
              </a:rPr>
              <a:t>о чрезвычайных ситуациях</a:t>
            </a:r>
            <a:r>
              <a:rPr lang="ru-RU" sz="3240" b="1" i="0" u="none" strike="noStrike" cap="none" dirty="0" smtClean="0">
                <a:solidFill>
                  <a:srgbClr val="FF8C3C"/>
                </a:solidFill>
                <a:latin typeface="Verdana"/>
                <a:ea typeface="Verdana"/>
                <a:cs typeface="Verdana"/>
                <a:sym typeface="Verdana"/>
              </a:rPr>
              <a:t> </a:t>
            </a:r>
            <a:endParaRPr sz="3240" b="1" i="0" u="none" strike="noStrike" cap="none" dirty="0">
              <a:solidFill>
                <a:srgbClr val="FF8C3C"/>
              </a:solidFill>
              <a:latin typeface="Verdana"/>
              <a:ea typeface="Verdana"/>
              <a:cs typeface="Verdana"/>
              <a:sym typeface="Verdana"/>
            </a:endParaRPr>
          </a:p>
        </p:txBody>
      </p:sp>
      <p:sp>
        <p:nvSpPr>
          <p:cNvPr id="113" name="Google Shape;113;p16"/>
          <p:cNvSpPr txBox="1">
            <a:spLocks noGrp="1"/>
          </p:cNvSpPr>
          <p:nvPr>
            <p:ph type="body" idx="1"/>
          </p:nvPr>
        </p:nvSpPr>
        <p:spPr>
          <a:xfrm>
            <a:off x="413238" y="1433147"/>
            <a:ext cx="8270387" cy="4677508"/>
          </a:xfrm>
          <a:prstGeom prst="rect">
            <a:avLst/>
          </a:prstGeom>
          <a:noFill/>
          <a:ln>
            <a:noFill/>
          </a:ln>
        </p:spPr>
        <p:txBody>
          <a:bodyPr spcFirstLastPara="1" wrap="square" lIns="182875" tIns="91425" rIns="91425" bIns="45700" anchor="t" anchorCtr="0">
            <a:noAutofit/>
          </a:bodyPr>
          <a:lstStyle/>
          <a:p>
            <a:pPr marL="86360" indent="0">
              <a:buNone/>
            </a:pPr>
            <a:r>
              <a:rPr lang="ru-RU" sz="1900" b="1" u="sng" dirty="0"/>
              <a:t>С получением сигнала </a:t>
            </a:r>
            <a:r>
              <a:rPr lang="ru-RU" sz="1900" b="1" u="sng" dirty="0">
                <a:solidFill>
                  <a:srgbClr val="FF0000"/>
                </a:solidFill>
              </a:rPr>
              <a:t>«Внимание всем!»</a:t>
            </a:r>
            <a:r>
              <a:rPr lang="ru-RU" sz="1900" b="1" u="sng" dirty="0"/>
              <a:t> всё население и персонал организаций, учреждений, предприятий </a:t>
            </a:r>
            <a:r>
              <a:rPr lang="ru-RU" sz="1900" b="1" u="sng" dirty="0">
                <a:solidFill>
                  <a:srgbClr val="FF0000"/>
                </a:solidFill>
              </a:rPr>
              <a:t>обязаны</a:t>
            </a:r>
            <a:r>
              <a:rPr lang="ru-RU" sz="1900" b="1" u="sng" dirty="0"/>
              <a:t> действовать по следующему алгоритму</a:t>
            </a:r>
            <a:r>
              <a:rPr lang="ru-RU" sz="1900" b="1" u="sng" dirty="0" smtClean="0"/>
              <a:t>:</a:t>
            </a:r>
            <a:endParaRPr lang="ru-RU" sz="1900" b="1" u="sng" dirty="0"/>
          </a:p>
          <a:p>
            <a:r>
              <a:rPr lang="ru-RU" sz="1900" b="1" dirty="0"/>
              <a:t>Немедленно включить радио-, радиотрансляционные и телевизионные приёмники для прослушивания экстренного сообщения;</a:t>
            </a:r>
          </a:p>
          <a:p>
            <a:r>
              <a:rPr lang="ru-RU" sz="1900" b="1" dirty="0"/>
              <a:t>Дождаться поступления информации из средств массовой информации;</a:t>
            </a:r>
          </a:p>
          <a:p>
            <a:r>
              <a:rPr lang="ru-RU" sz="1900" b="1" dirty="0"/>
              <a:t>Действовать в соответствии с полученными рекомендациями.</a:t>
            </a:r>
          </a:p>
          <a:p>
            <a:pPr marL="86360" indent="0">
              <a:buNone/>
            </a:pPr>
            <a:endParaRPr lang="ru-RU" sz="1900" b="1" dirty="0" smtClean="0"/>
          </a:p>
          <a:p>
            <a:pPr marL="86360" indent="0">
              <a:buNone/>
            </a:pPr>
            <a:r>
              <a:rPr lang="ru-RU" sz="1900" b="1" dirty="0" smtClean="0"/>
              <a:t>В </a:t>
            </a:r>
            <a:r>
              <a:rPr lang="ru-RU" sz="1900" b="1" dirty="0"/>
              <a:t>течение всего времени ликвидации чрезвычайной ситуации теле- и радиоприёмники должны быть постоянно включены.</a:t>
            </a:r>
          </a:p>
          <a:p>
            <a:pPr marL="265176" lvl="0" indent="-187959">
              <a:lnSpc>
                <a:spcPct val="80000"/>
              </a:lnSpc>
              <a:buSzPts val="1216"/>
              <a:buNone/>
            </a:pPr>
            <a:endParaRPr sz="1800" b="1" dirty="0"/>
          </a:p>
        </p:txBody>
      </p:sp>
    </p:spTree>
    <p:extLst>
      <p:ext uri="{BB962C8B-B14F-4D97-AF65-F5344CB8AC3E}">
        <p14:creationId xmlns:p14="http://schemas.microsoft.com/office/powerpoint/2010/main" val="63504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13" y="422031"/>
            <a:ext cx="8438272" cy="5663896"/>
          </a:xfrm>
          <a:prstGeom prst="rect">
            <a:avLst/>
          </a:prstGeom>
        </p:spPr>
      </p:pic>
    </p:spTree>
    <p:extLst>
      <p:ext uri="{BB962C8B-B14F-4D97-AF65-F5344CB8AC3E}">
        <p14:creationId xmlns:p14="http://schemas.microsoft.com/office/powerpoint/2010/main" val="412647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503238" y="4983163"/>
            <a:ext cx="8183562" cy="105251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ЗЕМЛЕТРЯСЕНИЕ. ПРАВИЛА ПОВЕДЕНИЯ И ДЕЙСТВИЯ НАСЕЛЕНИЯ</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pic>
        <p:nvPicPr>
          <p:cNvPr id="100" name="Google Shape;100;p14" descr="http://gazetkin.com/wp-content/uploads/2011/09/%D0%97%D0%B5%D0%BC%D0%BB%D0%B5%D1%82%D1%80%D1%8F%D1%81%D0%B5%D0%BD%D0%B8%D0%B5.jpg"/>
          <p:cNvPicPr preferRelativeResize="0"/>
          <p:nvPr/>
        </p:nvPicPr>
        <p:blipFill rotWithShape="1">
          <a:blip r:embed="rId3">
            <a:alphaModFix/>
          </a:blip>
          <a:srcRect/>
          <a:stretch/>
        </p:blipFill>
        <p:spPr>
          <a:xfrm>
            <a:off x="857250" y="642938"/>
            <a:ext cx="7429500" cy="3143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descr="http://novostiua.net/uploads/posts/2013-03/1362379751_zemletryasenie-v-kitae-30-chelovek-travmirovany.jpg"/>
          <p:cNvPicPr preferRelativeResize="0"/>
          <p:nvPr/>
        </p:nvPicPr>
        <p:blipFill rotWithShape="1">
          <a:blip r:embed="rId3">
            <a:alphaModFix/>
          </a:blip>
          <a:srcRect/>
          <a:stretch/>
        </p:blipFill>
        <p:spPr>
          <a:xfrm>
            <a:off x="500034" y="500041"/>
            <a:ext cx="8001056" cy="5334037"/>
          </a:xfrm>
          <a:prstGeom prst="rect">
            <a:avLst/>
          </a:prstGeom>
          <a:noFill/>
          <a:ln>
            <a:noFill/>
          </a:ln>
        </p:spPr>
      </p:pic>
      <p:sp>
        <p:nvSpPr>
          <p:cNvPr id="106" name="Google Shape;106;p15"/>
          <p:cNvSpPr txBox="1">
            <a:spLocks noGrp="1"/>
          </p:cNvSpPr>
          <p:nvPr>
            <p:ph type="body" idx="1"/>
          </p:nvPr>
        </p:nvSpPr>
        <p:spPr>
          <a:xfrm>
            <a:off x="357188" y="928688"/>
            <a:ext cx="8183562" cy="4714875"/>
          </a:xfrm>
          <a:prstGeom prst="rect">
            <a:avLst/>
          </a:prstGeom>
          <a:noFill/>
          <a:ln>
            <a:noFill/>
          </a:ln>
        </p:spPr>
        <p:txBody>
          <a:bodyPr spcFirstLastPara="1" wrap="square" lIns="182875" tIns="91425" rIns="91425" bIns="45700" anchor="t" anchorCtr="0">
            <a:noAutofit/>
          </a:bodyPr>
          <a:lstStyle/>
          <a:p>
            <a:pPr marL="265176" marR="0" lvl="0" indent="-265176" algn="l" rtl="0">
              <a:lnSpc>
                <a:spcPct val="80000"/>
              </a:lnSpc>
              <a:spcBef>
                <a:spcPts val="0"/>
              </a:spcBef>
              <a:spcAft>
                <a:spcPts val="0"/>
              </a:spcAft>
              <a:buClr>
                <a:schemeClr val="accent1"/>
              </a:buClr>
              <a:buSzPts val="1904"/>
              <a:buFont typeface="Noto Sans Symbols"/>
              <a:buChar char="●"/>
            </a:pPr>
            <a:r>
              <a:rPr lang="ru-RU" sz="2380" b="1" i="0" u="none" strike="noStrike" cap="none" dirty="0">
                <a:solidFill>
                  <a:srgbClr val="FF0000"/>
                </a:solidFill>
                <a:latin typeface="Verdana"/>
                <a:ea typeface="Verdana"/>
                <a:cs typeface="Verdana"/>
                <a:sym typeface="Verdana"/>
              </a:rPr>
              <a:t>ЗЕМЛЕТРЯСЕНИЕ</a:t>
            </a:r>
            <a:r>
              <a:rPr lang="ru-RU" sz="2380" b="1" i="0" u="none" strike="noStrike" cap="none" dirty="0">
                <a:solidFill>
                  <a:schemeClr val="dk1"/>
                </a:solidFill>
                <a:latin typeface="Verdana"/>
                <a:ea typeface="Verdana"/>
                <a:cs typeface="Verdana"/>
                <a:sym typeface="Verdana"/>
              </a:rPr>
              <a:t> – это подземные толчки и колебания земной поверхности, возникающие в результате внезапных смещений и разрывов в земной коре или верхней мантии и передающиеся на большие расстояния в виде упругих колебаний. </a:t>
            </a:r>
            <a:endParaRPr dirty="0"/>
          </a:p>
          <a:p>
            <a:pPr marL="265176" marR="0" lvl="0" indent="-144271" algn="l" rtl="0">
              <a:lnSpc>
                <a:spcPct val="80000"/>
              </a:lnSpc>
              <a:spcBef>
                <a:spcPts val="250"/>
              </a:spcBef>
              <a:spcAft>
                <a:spcPts val="0"/>
              </a:spcAft>
              <a:buClr>
                <a:schemeClr val="accent1"/>
              </a:buClr>
              <a:buSzPts val="1904"/>
              <a:buFont typeface="Noto Sans Symbols"/>
              <a:buNone/>
            </a:pPr>
            <a:endParaRPr sz="2380" b="1" i="0" u="none" strike="noStrike" cap="none" dirty="0">
              <a:solidFill>
                <a:schemeClr val="dk1"/>
              </a:solidFill>
              <a:latin typeface="Verdana"/>
              <a:ea typeface="Verdana"/>
              <a:cs typeface="Verdana"/>
              <a:sym typeface="Verdana"/>
            </a:endParaRPr>
          </a:p>
          <a:p>
            <a:pPr marL="265176" marR="0" lvl="0" indent="-265176" algn="l" rtl="0">
              <a:lnSpc>
                <a:spcPct val="80000"/>
              </a:lnSpc>
              <a:spcBef>
                <a:spcPts val="250"/>
              </a:spcBef>
              <a:spcAft>
                <a:spcPts val="0"/>
              </a:spcAft>
              <a:buClr>
                <a:schemeClr val="accent1"/>
              </a:buClr>
              <a:buSzPts val="1904"/>
              <a:buFont typeface="Noto Sans Symbols"/>
              <a:buChar char="●"/>
            </a:pPr>
            <a:r>
              <a:rPr lang="ru-RU" sz="2380" b="0" i="0" u="none" strike="noStrike" cap="none" dirty="0">
                <a:solidFill>
                  <a:schemeClr val="dk1"/>
                </a:solidFill>
                <a:latin typeface="Verdana"/>
                <a:ea typeface="Verdana"/>
                <a:cs typeface="Verdana"/>
                <a:sym typeface="Verdana"/>
              </a:rPr>
              <a:t>Точку в земной коре, из которой расходятся сейсмические волны, называют </a:t>
            </a:r>
            <a:r>
              <a:rPr lang="ru-RU" sz="2380" b="1" i="0" u="none" strike="noStrike" cap="none" dirty="0">
                <a:solidFill>
                  <a:schemeClr val="dk1"/>
                </a:solidFill>
                <a:latin typeface="Verdana"/>
                <a:ea typeface="Verdana"/>
                <a:cs typeface="Verdana"/>
                <a:sym typeface="Verdana"/>
              </a:rPr>
              <a:t>гипоцентром землетрясения</a:t>
            </a:r>
            <a:r>
              <a:rPr lang="ru-RU" sz="2380" b="0" i="0" u="none" strike="noStrike" cap="none" dirty="0">
                <a:solidFill>
                  <a:schemeClr val="dk1"/>
                </a:solidFill>
                <a:latin typeface="Verdana"/>
                <a:ea typeface="Verdana"/>
                <a:cs typeface="Verdana"/>
                <a:sym typeface="Verdana"/>
              </a:rPr>
              <a:t>.</a:t>
            </a:r>
            <a:endParaRPr dirty="0"/>
          </a:p>
          <a:p>
            <a:pPr marL="265176" marR="0" lvl="0" indent="-144271" algn="l" rtl="0">
              <a:lnSpc>
                <a:spcPct val="80000"/>
              </a:lnSpc>
              <a:spcBef>
                <a:spcPts val="250"/>
              </a:spcBef>
              <a:spcAft>
                <a:spcPts val="0"/>
              </a:spcAft>
              <a:buClr>
                <a:schemeClr val="accent1"/>
              </a:buClr>
              <a:buSzPts val="1904"/>
              <a:buFont typeface="Noto Sans Symbols"/>
              <a:buNone/>
            </a:pPr>
            <a:endParaRPr sz="2380" b="0" i="0" u="none" strike="noStrike" cap="none" dirty="0">
              <a:solidFill>
                <a:schemeClr val="dk1"/>
              </a:solidFill>
              <a:latin typeface="Verdana"/>
              <a:ea typeface="Verdana"/>
              <a:cs typeface="Verdana"/>
              <a:sym typeface="Verdana"/>
            </a:endParaRPr>
          </a:p>
          <a:p>
            <a:pPr marL="265176" marR="0" lvl="0" indent="-265176" algn="l" rtl="0">
              <a:lnSpc>
                <a:spcPct val="80000"/>
              </a:lnSpc>
              <a:spcBef>
                <a:spcPts val="250"/>
              </a:spcBef>
              <a:spcAft>
                <a:spcPts val="0"/>
              </a:spcAft>
              <a:buClr>
                <a:schemeClr val="accent1"/>
              </a:buClr>
              <a:buSzPts val="1904"/>
              <a:buFont typeface="Noto Sans Symbols"/>
              <a:buChar char="●"/>
            </a:pPr>
            <a:r>
              <a:rPr lang="ru-RU" sz="2380" b="0" i="0" u="none" strike="noStrike" cap="none" dirty="0">
                <a:solidFill>
                  <a:schemeClr val="dk1"/>
                </a:solidFill>
                <a:latin typeface="Verdana"/>
                <a:ea typeface="Verdana"/>
                <a:cs typeface="Verdana"/>
                <a:sym typeface="Verdana"/>
              </a:rPr>
              <a:t> Место на земной поверхности над гипоцентром землетрясения по кратчайшему расстоянию называют </a:t>
            </a:r>
            <a:r>
              <a:rPr lang="ru-RU" sz="2380" b="1" i="0" u="none" strike="noStrike" cap="none" dirty="0">
                <a:solidFill>
                  <a:schemeClr val="dk1"/>
                </a:solidFill>
                <a:latin typeface="Verdana"/>
                <a:ea typeface="Verdana"/>
                <a:cs typeface="Verdana"/>
                <a:sym typeface="Verdana"/>
              </a:rPr>
              <a:t>эпицентром</a:t>
            </a:r>
            <a:r>
              <a:rPr lang="ru-RU" sz="2380" b="0" i="0" u="none" strike="noStrike" cap="none" dirty="0">
                <a:solidFill>
                  <a:schemeClr val="dk1"/>
                </a:solidFill>
                <a:latin typeface="Verdana"/>
                <a:ea typeface="Verdana"/>
                <a:cs typeface="Verdana"/>
                <a:sym typeface="Verdana"/>
              </a:rPr>
              <a:t>.</a:t>
            </a:r>
            <a:endParaRPr dirty="0"/>
          </a:p>
          <a:p>
            <a:pPr marL="265176" marR="0" lvl="0" indent="-144271" algn="l" rtl="0">
              <a:lnSpc>
                <a:spcPct val="80000"/>
              </a:lnSpc>
              <a:spcBef>
                <a:spcPts val="250"/>
              </a:spcBef>
              <a:spcAft>
                <a:spcPts val="0"/>
              </a:spcAft>
              <a:buClr>
                <a:schemeClr val="accent1"/>
              </a:buClr>
              <a:buSzPts val="1904"/>
              <a:buFont typeface="Noto Sans Symbols"/>
              <a:buNone/>
            </a:pPr>
            <a:endParaRPr sz="238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5" y="416168"/>
            <a:ext cx="8247185" cy="5800519"/>
          </a:xfrm>
          <a:prstGeom prst="rect">
            <a:avLst/>
          </a:prstGeom>
        </p:spPr>
      </p:pic>
    </p:spTree>
    <p:extLst>
      <p:ext uri="{BB962C8B-B14F-4D97-AF65-F5344CB8AC3E}">
        <p14:creationId xmlns:p14="http://schemas.microsoft.com/office/powerpoint/2010/main" val="1334746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descr="http://novostiua.net/uploads/posts/2013-03/1362379751_zemletryasenie-v-kitae-30-chelovek-travmirovany.jpg"/>
          <p:cNvPicPr preferRelativeResize="0"/>
          <p:nvPr/>
        </p:nvPicPr>
        <p:blipFill rotWithShape="1">
          <a:blip r:embed="rId3">
            <a:alphaModFix/>
          </a:blip>
          <a:srcRect/>
          <a:stretch/>
        </p:blipFill>
        <p:spPr>
          <a:xfrm>
            <a:off x="500033" y="500041"/>
            <a:ext cx="8183591" cy="5689744"/>
          </a:xfrm>
          <a:prstGeom prst="rect">
            <a:avLst/>
          </a:prstGeom>
          <a:noFill/>
          <a:ln>
            <a:noFill/>
          </a:ln>
        </p:spPr>
      </p:pic>
      <p:sp>
        <p:nvSpPr>
          <p:cNvPr id="112" name="Google Shape;112;p16"/>
          <p:cNvSpPr txBox="1">
            <a:spLocks noGrp="1"/>
          </p:cNvSpPr>
          <p:nvPr>
            <p:ph type="title"/>
          </p:nvPr>
        </p:nvSpPr>
        <p:spPr>
          <a:xfrm>
            <a:off x="500034" y="928688"/>
            <a:ext cx="8183591" cy="91769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Как действовать во время землетрясения?</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sp>
        <p:nvSpPr>
          <p:cNvPr id="113" name="Google Shape;113;p16"/>
          <p:cNvSpPr txBox="1">
            <a:spLocks noGrp="1"/>
          </p:cNvSpPr>
          <p:nvPr>
            <p:ph type="body" idx="1"/>
          </p:nvPr>
        </p:nvSpPr>
        <p:spPr>
          <a:xfrm>
            <a:off x="500034" y="1512277"/>
            <a:ext cx="8183591" cy="4750448"/>
          </a:xfrm>
          <a:prstGeom prst="rect">
            <a:avLst/>
          </a:prstGeom>
          <a:noFill/>
          <a:ln>
            <a:noFill/>
          </a:ln>
        </p:spPr>
        <p:txBody>
          <a:bodyPr spcFirstLastPara="1" wrap="square" lIns="182875" tIns="91425" rIns="91425" bIns="45700" anchor="t" anchorCtr="0">
            <a:noAutofit/>
          </a:bodyPr>
          <a:lstStyle/>
          <a:p>
            <a:pPr marL="0" marR="0" lvl="0" indent="0" algn="ctr" rtl="0">
              <a:lnSpc>
                <a:spcPct val="80000"/>
              </a:lnSpc>
              <a:spcBef>
                <a:spcPts val="0"/>
              </a:spcBef>
              <a:spcAft>
                <a:spcPts val="0"/>
              </a:spcAft>
              <a:buClr>
                <a:schemeClr val="accent1"/>
              </a:buClr>
              <a:buSzPts val="3838"/>
              <a:buNone/>
            </a:pPr>
            <a:r>
              <a:rPr lang="ru-RU" b="1" i="0" u="none" strike="noStrike" cap="none" dirty="0">
                <a:solidFill>
                  <a:srgbClr val="FF0000"/>
                </a:solidFill>
                <a:sym typeface="Verdana"/>
              </a:rPr>
              <a:t>Не паникуйте! </a:t>
            </a:r>
            <a:endParaRPr dirty="0">
              <a:solidFill>
                <a:srgbClr val="FF0000"/>
              </a:solidFill>
            </a:endParaRPr>
          </a:p>
          <a:p>
            <a:pPr marL="0" marR="0" lvl="0" indent="0" algn="l" rtl="0">
              <a:lnSpc>
                <a:spcPct val="80000"/>
              </a:lnSpc>
              <a:spcBef>
                <a:spcPts val="250"/>
              </a:spcBef>
              <a:spcAft>
                <a:spcPts val="0"/>
              </a:spcAft>
              <a:buClr>
                <a:schemeClr val="accent1"/>
              </a:buClr>
              <a:buSzPts val="1216"/>
              <a:buNone/>
            </a:pPr>
            <a:r>
              <a:rPr lang="ru-RU" b="1" i="0" u="none" strike="noStrike" cap="none" dirty="0">
                <a:solidFill>
                  <a:srgbClr val="FF0000"/>
                </a:solidFill>
                <a:sym typeface="Verdana"/>
              </a:rPr>
              <a:t>В помещении:</a:t>
            </a:r>
            <a:endParaRPr b="0" i="0" u="none" strike="noStrike" cap="none" dirty="0">
              <a:solidFill>
                <a:srgbClr val="FF0000"/>
              </a:solidFill>
              <a:sym typeface="Verdana"/>
            </a:endParaRPr>
          </a:p>
          <a:p>
            <a:pPr marL="0" marR="0" lvl="0" indent="0" algn="l" rtl="0">
              <a:lnSpc>
                <a:spcPct val="80000"/>
              </a:lnSpc>
              <a:spcBef>
                <a:spcPts val="250"/>
              </a:spcBef>
              <a:spcAft>
                <a:spcPts val="0"/>
              </a:spcAft>
              <a:buClr>
                <a:schemeClr val="accent1"/>
              </a:buClr>
              <a:buSzPts val="1216"/>
              <a:buNone/>
            </a:pPr>
            <a:r>
              <a:rPr lang="ru-RU" sz="2200" b="1" i="0" u="none" strike="noStrike" cap="none" dirty="0">
                <a:solidFill>
                  <a:schemeClr val="dk1"/>
                </a:solidFill>
                <a:sym typeface="Verdana"/>
              </a:rPr>
              <a:t>1. Если вы остались в здании, то укройтесь в заранее выбранном относительно безопасном </a:t>
            </a:r>
            <a:r>
              <a:rPr lang="ru-RU" sz="2200" b="1" i="0" u="none" strike="noStrike" cap="none" dirty="0" smtClean="0">
                <a:solidFill>
                  <a:schemeClr val="dk1"/>
                </a:solidFill>
                <a:sym typeface="Verdana"/>
              </a:rPr>
              <a:t>месте. </a:t>
            </a:r>
            <a:r>
              <a:rPr lang="ru-RU" sz="2200" b="1" i="0" u="none" strike="noStrike" cap="none" dirty="0">
                <a:solidFill>
                  <a:schemeClr val="dk1"/>
                </a:solidFill>
                <a:sym typeface="Verdana"/>
              </a:rPr>
              <a:t>В многоэтажном доме надо распахнуть дверь на лестницу и встать в проем. Не пугайтесь, если дверь заклинит - это бывает из-за перекоса здания. </a:t>
            </a:r>
            <a:endParaRPr sz="2200" b="1" dirty="0"/>
          </a:p>
          <a:p>
            <a:pPr marL="0" marR="0" lvl="0" indent="0" algn="l" rtl="0">
              <a:lnSpc>
                <a:spcPct val="80000"/>
              </a:lnSpc>
              <a:spcBef>
                <a:spcPts val="250"/>
              </a:spcBef>
              <a:spcAft>
                <a:spcPts val="0"/>
              </a:spcAft>
              <a:buClr>
                <a:schemeClr val="accent1"/>
              </a:buClr>
              <a:buSzPts val="1216"/>
              <a:buNone/>
            </a:pPr>
            <a:r>
              <a:rPr lang="ru-RU" sz="2200" b="1" i="0" u="none" strike="noStrike" cap="none" dirty="0">
                <a:solidFill>
                  <a:schemeClr val="dk1"/>
                </a:solidFill>
                <a:sym typeface="Verdana"/>
              </a:rPr>
              <a:t>2. Если есть опасность падения кусков штукатурки, светильников, стекол - прячьтесь под </a:t>
            </a:r>
            <a:r>
              <a:rPr lang="ru-RU" sz="2200" b="1" i="0" u="none" strike="noStrike" cap="none" dirty="0" smtClean="0">
                <a:solidFill>
                  <a:schemeClr val="dk1"/>
                </a:solidFill>
                <a:sym typeface="Verdana"/>
              </a:rPr>
              <a:t>стол, отвернитесь </a:t>
            </a:r>
            <a:r>
              <a:rPr lang="ru-RU" sz="2200" b="1" i="0" u="none" strike="noStrike" cap="none" dirty="0">
                <a:solidFill>
                  <a:schemeClr val="dk1"/>
                </a:solidFill>
                <a:sym typeface="Verdana"/>
              </a:rPr>
              <a:t>от окон и </a:t>
            </a:r>
            <a:r>
              <a:rPr lang="ru-RU" sz="2200" b="1" i="0" u="none" strike="noStrike" cap="none" dirty="0" smtClean="0">
                <a:solidFill>
                  <a:schemeClr val="dk1"/>
                </a:solidFill>
                <a:sym typeface="Verdana"/>
              </a:rPr>
              <a:t>закройте </a:t>
            </a:r>
            <a:r>
              <a:rPr lang="ru-RU" sz="2200" b="1" i="0" u="none" strike="noStrike" cap="none" dirty="0">
                <a:solidFill>
                  <a:schemeClr val="dk1"/>
                </a:solidFill>
                <a:sym typeface="Verdana"/>
              </a:rPr>
              <a:t>лицо и голову руками. </a:t>
            </a:r>
            <a:endParaRPr lang="ru-RU" sz="22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216"/>
              <a:buNone/>
            </a:pPr>
            <a:r>
              <a:rPr lang="ru-RU" sz="2200" b="1" i="0" u="none" strike="noStrike" cap="none" dirty="0" smtClean="0">
                <a:solidFill>
                  <a:schemeClr val="dk1"/>
                </a:solidFill>
                <a:sym typeface="Verdana"/>
              </a:rPr>
              <a:t>3</a:t>
            </a:r>
            <a:r>
              <a:rPr lang="ru-RU" sz="2200" b="1" i="0" u="none" strike="noStrike" cap="none" dirty="0">
                <a:solidFill>
                  <a:schemeClr val="dk1"/>
                </a:solidFill>
                <a:sym typeface="Verdana"/>
              </a:rPr>
              <a:t>. В любом здании держитесь дальше от окон, ближе к внутренним капитальным стенам здания. Бойтесь стеклянных перегородок! </a:t>
            </a:r>
            <a:endParaRPr sz="2200" b="1" dirty="0"/>
          </a:p>
          <a:p>
            <a:pPr marL="265176" marR="0" lvl="0" indent="-187959" algn="l" rtl="0">
              <a:lnSpc>
                <a:spcPct val="80000"/>
              </a:lnSpc>
              <a:spcBef>
                <a:spcPts val="250"/>
              </a:spcBef>
              <a:spcAft>
                <a:spcPts val="0"/>
              </a:spcAft>
              <a:buClr>
                <a:schemeClr val="accent1"/>
              </a:buClr>
              <a:buSzPts val="1216"/>
              <a:buFont typeface="Noto Sans Symbols"/>
              <a:buNone/>
            </a:pPr>
            <a:endParaRPr sz="1520" b="1" i="0" u="none" strike="noStrike" cap="none" dirty="0">
              <a:solidFill>
                <a:schemeClr val="dk1"/>
              </a:solidFill>
              <a:sym typeface="Verdana"/>
            </a:endParaRPr>
          </a:p>
        </p:txBody>
      </p:sp>
    </p:spTree>
    <p:extLst>
      <p:ext uri="{BB962C8B-B14F-4D97-AF65-F5344CB8AC3E}">
        <p14:creationId xmlns:p14="http://schemas.microsoft.com/office/powerpoint/2010/main" val="38445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descr="http://novostiua.net/uploads/posts/2013-03/1362379751_zemletryasenie-v-kitae-30-chelovek-travmirovany.jpg"/>
          <p:cNvPicPr preferRelativeResize="0"/>
          <p:nvPr/>
        </p:nvPicPr>
        <p:blipFill rotWithShape="1">
          <a:blip r:embed="rId3">
            <a:alphaModFix/>
          </a:blip>
          <a:srcRect/>
          <a:stretch/>
        </p:blipFill>
        <p:spPr>
          <a:xfrm>
            <a:off x="500033" y="500041"/>
            <a:ext cx="8183591" cy="5689744"/>
          </a:xfrm>
          <a:prstGeom prst="rect">
            <a:avLst/>
          </a:prstGeom>
          <a:noFill/>
          <a:ln>
            <a:noFill/>
          </a:ln>
        </p:spPr>
      </p:pic>
      <p:sp>
        <p:nvSpPr>
          <p:cNvPr id="112" name="Google Shape;112;p16"/>
          <p:cNvSpPr txBox="1">
            <a:spLocks noGrp="1"/>
          </p:cNvSpPr>
          <p:nvPr>
            <p:ph type="title"/>
          </p:nvPr>
        </p:nvSpPr>
        <p:spPr>
          <a:xfrm>
            <a:off x="500034" y="928688"/>
            <a:ext cx="8183591" cy="91769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Как действовать во время землетрясения?</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sp>
        <p:nvSpPr>
          <p:cNvPr id="113" name="Google Shape;113;p16"/>
          <p:cNvSpPr txBox="1">
            <a:spLocks noGrp="1"/>
          </p:cNvSpPr>
          <p:nvPr>
            <p:ph type="body" idx="1"/>
          </p:nvPr>
        </p:nvSpPr>
        <p:spPr>
          <a:xfrm>
            <a:off x="500034" y="1512277"/>
            <a:ext cx="8183591" cy="4750448"/>
          </a:xfrm>
          <a:prstGeom prst="rect">
            <a:avLst/>
          </a:prstGeom>
          <a:noFill/>
          <a:ln>
            <a:noFill/>
          </a:ln>
        </p:spPr>
        <p:txBody>
          <a:bodyPr spcFirstLastPara="1" wrap="square" lIns="182875" tIns="91425" rIns="91425" bIns="45700" anchor="t" anchorCtr="0">
            <a:noAutofit/>
          </a:bodyPr>
          <a:lstStyle/>
          <a:p>
            <a:pPr marL="0" marR="0" lvl="0" indent="0" algn="ctr" rtl="0">
              <a:lnSpc>
                <a:spcPct val="80000"/>
              </a:lnSpc>
              <a:spcBef>
                <a:spcPts val="0"/>
              </a:spcBef>
              <a:spcAft>
                <a:spcPts val="0"/>
              </a:spcAft>
              <a:buClr>
                <a:schemeClr val="accent1"/>
              </a:buClr>
              <a:buSzPts val="3838"/>
              <a:buNone/>
            </a:pPr>
            <a:r>
              <a:rPr lang="ru-RU" b="1" i="0" u="none" strike="noStrike" cap="none" dirty="0">
                <a:solidFill>
                  <a:srgbClr val="FF0000"/>
                </a:solidFill>
                <a:sym typeface="Verdana"/>
              </a:rPr>
              <a:t>Не паникуйте! </a:t>
            </a:r>
            <a:endParaRPr dirty="0">
              <a:solidFill>
                <a:srgbClr val="FF0000"/>
              </a:solidFill>
            </a:endParaRPr>
          </a:p>
          <a:p>
            <a:pPr marL="0" marR="0" lvl="0" indent="0" algn="l" rtl="0">
              <a:lnSpc>
                <a:spcPct val="80000"/>
              </a:lnSpc>
              <a:spcBef>
                <a:spcPts val="250"/>
              </a:spcBef>
              <a:spcAft>
                <a:spcPts val="0"/>
              </a:spcAft>
              <a:buClr>
                <a:schemeClr val="accent1"/>
              </a:buClr>
              <a:buSzPts val="1216"/>
              <a:buNone/>
            </a:pPr>
            <a:r>
              <a:rPr lang="ru-RU" b="1" i="0" u="none" strike="noStrike" cap="none" dirty="0">
                <a:solidFill>
                  <a:srgbClr val="FF0000"/>
                </a:solidFill>
                <a:sym typeface="Verdana"/>
              </a:rPr>
              <a:t>В помещении:</a:t>
            </a:r>
            <a:endParaRPr b="0" i="0" u="none" strike="noStrike" cap="none" dirty="0">
              <a:solidFill>
                <a:srgbClr val="FF0000"/>
              </a:solidFill>
              <a:sym typeface="Verdana"/>
            </a:endParaRPr>
          </a:p>
          <a:p>
            <a:pPr marL="0" marR="0" lvl="0" indent="0" algn="l" rtl="0">
              <a:lnSpc>
                <a:spcPct val="80000"/>
              </a:lnSpc>
              <a:spcBef>
                <a:spcPts val="250"/>
              </a:spcBef>
              <a:spcAft>
                <a:spcPts val="0"/>
              </a:spcAft>
              <a:buClr>
                <a:schemeClr val="accent1"/>
              </a:buClr>
              <a:buSzPts val="1216"/>
              <a:buNone/>
            </a:pPr>
            <a:endParaRPr lang="ru-RU" sz="22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216"/>
              <a:buNone/>
            </a:pPr>
            <a:r>
              <a:rPr lang="ru-RU" sz="2400" b="1" i="0" u="none" strike="noStrike" cap="none" dirty="0" smtClean="0">
                <a:solidFill>
                  <a:schemeClr val="dk1"/>
                </a:solidFill>
                <a:sym typeface="Verdana"/>
              </a:rPr>
              <a:t>4</a:t>
            </a:r>
            <a:r>
              <a:rPr lang="ru-RU" sz="2400" b="1" i="0" u="none" strike="noStrike" cap="none" dirty="0">
                <a:solidFill>
                  <a:schemeClr val="dk1"/>
                </a:solidFill>
                <a:sym typeface="Verdana"/>
              </a:rPr>
              <a:t>. Не создавайте давку и пробки в дверях! </a:t>
            </a:r>
            <a:endParaRPr sz="2400" b="1" dirty="0"/>
          </a:p>
          <a:p>
            <a:pPr marL="0" marR="0" lvl="0" indent="0" algn="l" rtl="0">
              <a:lnSpc>
                <a:spcPct val="80000"/>
              </a:lnSpc>
              <a:spcBef>
                <a:spcPts val="250"/>
              </a:spcBef>
              <a:spcAft>
                <a:spcPts val="0"/>
              </a:spcAft>
              <a:buClr>
                <a:schemeClr val="accent1"/>
              </a:buClr>
              <a:buSzPts val="1216"/>
              <a:buNone/>
            </a:pPr>
            <a:endParaRPr lang="ru-RU" sz="24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216"/>
              <a:buNone/>
            </a:pPr>
            <a:r>
              <a:rPr lang="ru-RU" sz="2400" b="1" i="0" u="none" strike="noStrike" cap="none" dirty="0" smtClean="0">
                <a:solidFill>
                  <a:schemeClr val="dk1"/>
                </a:solidFill>
                <a:sym typeface="Verdana"/>
              </a:rPr>
              <a:t>5</a:t>
            </a:r>
            <a:r>
              <a:rPr lang="ru-RU" sz="2400" b="1" i="0" u="none" strike="noStrike" cap="none" dirty="0">
                <a:solidFill>
                  <a:schemeClr val="dk1"/>
                </a:solidFill>
                <a:sym typeface="Verdana"/>
              </a:rPr>
              <a:t>. Не прыгайте в окно, находясь выше первого этажа. </a:t>
            </a:r>
            <a:endParaRPr sz="2400" b="1" dirty="0"/>
          </a:p>
          <a:p>
            <a:pPr marL="0" marR="0" lvl="0" indent="0" algn="l" rtl="0">
              <a:lnSpc>
                <a:spcPct val="80000"/>
              </a:lnSpc>
              <a:spcBef>
                <a:spcPts val="250"/>
              </a:spcBef>
              <a:spcAft>
                <a:spcPts val="0"/>
              </a:spcAft>
              <a:buClr>
                <a:schemeClr val="accent1"/>
              </a:buClr>
              <a:buSzPts val="1216"/>
              <a:buNone/>
            </a:pPr>
            <a:endParaRPr lang="ru-RU" sz="24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216"/>
              <a:buNone/>
            </a:pPr>
            <a:r>
              <a:rPr lang="ru-RU" sz="2400" b="1" i="0" u="none" strike="noStrike" cap="none" dirty="0" smtClean="0">
                <a:solidFill>
                  <a:schemeClr val="dk1"/>
                </a:solidFill>
                <a:sym typeface="Verdana"/>
              </a:rPr>
              <a:t>6</a:t>
            </a:r>
            <a:r>
              <a:rPr lang="ru-RU" sz="2400" b="1" i="0" u="none" strike="noStrike" cap="none" dirty="0">
                <a:solidFill>
                  <a:schemeClr val="dk1"/>
                </a:solidFill>
                <a:sym typeface="Verdana"/>
              </a:rPr>
              <a:t>. Не прыгайте в закрытые окна! При явной необходимости выбейте стекло табуреткой, в крайнем случае - спиной. </a:t>
            </a:r>
            <a:endParaRPr sz="2400" b="1" dirty="0"/>
          </a:p>
          <a:p>
            <a:pPr marL="0" marR="0" lvl="0" indent="0" algn="l" rtl="0">
              <a:lnSpc>
                <a:spcPct val="80000"/>
              </a:lnSpc>
              <a:spcBef>
                <a:spcPts val="250"/>
              </a:spcBef>
              <a:spcAft>
                <a:spcPts val="0"/>
              </a:spcAft>
              <a:buClr>
                <a:schemeClr val="accent1"/>
              </a:buClr>
              <a:buSzPts val="1216"/>
              <a:buNone/>
            </a:pPr>
            <a:endParaRPr lang="ru-RU" sz="24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216"/>
              <a:buNone/>
            </a:pPr>
            <a:r>
              <a:rPr lang="ru-RU" sz="2400" b="1" i="0" u="none" strike="noStrike" cap="none" dirty="0" smtClean="0">
                <a:solidFill>
                  <a:schemeClr val="dk1"/>
                </a:solidFill>
                <a:sym typeface="Verdana"/>
              </a:rPr>
              <a:t>7</a:t>
            </a:r>
            <a:r>
              <a:rPr lang="ru-RU" sz="2400" b="1" i="0" u="none" strike="noStrike" cap="none" dirty="0">
                <a:solidFill>
                  <a:schemeClr val="dk1"/>
                </a:solidFill>
                <a:sym typeface="Verdana"/>
              </a:rPr>
              <a:t>. Не пользуйтесь лифтом.</a:t>
            </a:r>
            <a:endParaRPr sz="2400" b="1" dirty="0"/>
          </a:p>
          <a:p>
            <a:pPr marL="265176" marR="0" lvl="0" indent="-187959" algn="l" rtl="0">
              <a:lnSpc>
                <a:spcPct val="80000"/>
              </a:lnSpc>
              <a:spcBef>
                <a:spcPts val="250"/>
              </a:spcBef>
              <a:spcAft>
                <a:spcPts val="0"/>
              </a:spcAft>
              <a:buClr>
                <a:schemeClr val="accent1"/>
              </a:buClr>
              <a:buSzPts val="1216"/>
              <a:buFont typeface="Noto Sans Symbols"/>
              <a:buNone/>
            </a:pPr>
            <a:endParaRPr sz="1520" b="1" i="0" u="none" strike="noStrike" cap="none" dirty="0">
              <a:solidFill>
                <a:schemeClr val="dk1"/>
              </a:solidFill>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5" y="430823"/>
            <a:ext cx="8317523" cy="5794131"/>
          </a:xfrm>
          <a:prstGeom prst="rect">
            <a:avLst/>
          </a:prstGeom>
        </p:spPr>
      </p:pic>
    </p:spTree>
    <p:extLst>
      <p:ext uri="{BB962C8B-B14F-4D97-AF65-F5344CB8AC3E}">
        <p14:creationId xmlns:p14="http://schemas.microsoft.com/office/powerpoint/2010/main" val="130214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7" descr="http://novostiua.net/uploads/posts/2013-03/1362379751_zemletryasenie-v-kitae-30-chelovek-travmirovany.jpg"/>
          <p:cNvPicPr preferRelativeResize="0"/>
          <p:nvPr/>
        </p:nvPicPr>
        <p:blipFill rotWithShape="1">
          <a:blip r:embed="rId3">
            <a:alphaModFix/>
          </a:blip>
          <a:srcRect/>
          <a:stretch/>
        </p:blipFill>
        <p:spPr>
          <a:xfrm>
            <a:off x="429725" y="417720"/>
            <a:ext cx="8253900" cy="5868780"/>
          </a:xfrm>
          <a:prstGeom prst="rect">
            <a:avLst/>
          </a:prstGeom>
          <a:noFill/>
          <a:ln>
            <a:noFill/>
          </a:ln>
        </p:spPr>
      </p:pic>
      <p:sp>
        <p:nvSpPr>
          <p:cNvPr id="119" name="Google Shape;119;p17"/>
          <p:cNvSpPr txBox="1">
            <a:spLocks noGrp="1"/>
          </p:cNvSpPr>
          <p:nvPr>
            <p:ph type="title"/>
          </p:nvPr>
        </p:nvSpPr>
        <p:spPr>
          <a:xfrm>
            <a:off x="500063" y="571500"/>
            <a:ext cx="8183562"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Как действовать во время землетрясения?</a:t>
            </a:r>
            <a:endParaRPr sz="3240" b="1" i="0" u="none" strike="noStrike" cap="none" dirty="0">
              <a:solidFill>
                <a:srgbClr val="FF8C3C"/>
              </a:solidFill>
              <a:latin typeface="Verdana"/>
              <a:ea typeface="Verdana"/>
              <a:cs typeface="Verdana"/>
              <a:sym typeface="Verdana"/>
            </a:endParaRPr>
          </a:p>
        </p:txBody>
      </p:sp>
      <p:sp>
        <p:nvSpPr>
          <p:cNvPr id="120" name="Google Shape;120;p17"/>
          <p:cNvSpPr txBox="1">
            <a:spLocks noGrp="1"/>
          </p:cNvSpPr>
          <p:nvPr>
            <p:ph type="body" idx="1"/>
          </p:nvPr>
        </p:nvSpPr>
        <p:spPr>
          <a:xfrm>
            <a:off x="500063" y="1643063"/>
            <a:ext cx="8183562" cy="4643437"/>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400"/>
              <a:buNone/>
            </a:pPr>
            <a:r>
              <a:rPr lang="ru-RU" b="1" i="0" u="none" strike="noStrike" cap="none" dirty="0">
                <a:solidFill>
                  <a:srgbClr val="FF0000"/>
                </a:solidFill>
                <a:sym typeface="Verdana"/>
              </a:rPr>
              <a:t>На улице:</a:t>
            </a:r>
            <a:r>
              <a:rPr lang="ru-RU" b="0" i="0" u="none" strike="noStrike" cap="none" dirty="0">
                <a:solidFill>
                  <a:srgbClr val="FF0000"/>
                </a:solidFill>
                <a:sym typeface="Verdana"/>
              </a:rPr>
              <a:t> </a:t>
            </a:r>
            <a:endParaRPr lang="ru-RU" b="0" i="0" u="none" strike="noStrike" cap="none" dirty="0" smtClean="0">
              <a:solidFill>
                <a:srgbClr val="FF0000"/>
              </a:solidFill>
              <a:sym typeface="Verdana"/>
            </a:endParaRPr>
          </a:p>
          <a:p>
            <a:pPr marL="0" marR="0" lvl="0" indent="0" algn="l" rtl="0">
              <a:lnSpc>
                <a:spcPct val="80000"/>
              </a:lnSpc>
              <a:spcBef>
                <a:spcPts val="0"/>
              </a:spcBef>
              <a:spcAft>
                <a:spcPts val="0"/>
              </a:spcAft>
              <a:buClr>
                <a:schemeClr val="accent1"/>
              </a:buClr>
              <a:buSzPts val="1400"/>
              <a:buNone/>
            </a:pPr>
            <a:endParaRPr dirty="0">
              <a:solidFill>
                <a:srgbClr val="FF0000"/>
              </a:solidFill>
            </a:endParaRPr>
          </a:p>
          <a:p>
            <a:pPr marL="0" marR="0" lvl="0" indent="0" algn="l" rtl="0">
              <a:lnSpc>
                <a:spcPct val="80000"/>
              </a:lnSpc>
              <a:spcBef>
                <a:spcPts val="250"/>
              </a:spcBef>
              <a:spcAft>
                <a:spcPts val="0"/>
              </a:spcAft>
              <a:buClr>
                <a:schemeClr val="accent1"/>
              </a:buClr>
              <a:buSzPts val="1400"/>
              <a:buNone/>
            </a:pPr>
            <a:r>
              <a:rPr lang="ru-RU" b="1" i="0" u="none" strike="noStrike" cap="none" dirty="0">
                <a:solidFill>
                  <a:schemeClr val="dk1"/>
                </a:solidFill>
                <a:sym typeface="Verdana"/>
              </a:rPr>
              <a:t>1. Отойдите на открытое место подальше от зданий, линий электропередач. Бойтесь оборванных проводов! </a:t>
            </a:r>
            <a:endParaRPr b="1" dirty="0"/>
          </a:p>
          <a:p>
            <a:pPr marL="0" marR="0" lvl="0" indent="0" algn="l" rtl="0">
              <a:lnSpc>
                <a:spcPct val="80000"/>
              </a:lnSpc>
              <a:spcBef>
                <a:spcPts val="250"/>
              </a:spcBef>
              <a:spcAft>
                <a:spcPts val="0"/>
              </a:spcAft>
              <a:buClr>
                <a:schemeClr val="accent1"/>
              </a:buClr>
              <a:buSzPts val="1400"/>
              <a:buNone/>
            </a:pPr>
            <a:endParaRPr lang="ru-RU"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400"/>
              <a:buNone/>
            </a:pPr>
            <a:r>
              <a:rPr lang="ru-RU" b="1" i="0" u="none" strike="noStrike" cap="none" dirty="0" smtClean="0">
                <a:solidFill>
                  <a:schemeClr val="dk1"/>
                </a:solidFill>
                <a:sym typeface="Verdana"/>
              </a:rPr>
              <a:t>2</a:t>
            </a:r>
            <a:r>
              <a:rPr lang="ru-RU" b="1" i="0" u="none" strike="noStrike" cap="none" dirty="0">
                <a:solidFill>
                  <a:schemeClr val="dk1"/>
                </a:solidFill>
                <a:sym typeface="Verdana"/>
              </a:rPr>
              <a:t>. Не бегайте вдоль зданий, не входите в здания - реальную опасность для жизни представляют падающие обломки. </a:t>
            </a:r>
            <a:endParaRPr dirty="0"/>
          </a:p>
          <a:p>
            <a:pPr marL="265176" marR="0" lvl="0" indent="-176275" algn="l" rtl="0">
              <a:lnSpc>
                <a:spcPct val="80000"/>
              </a:lnSpc>
              <a:spcBef>
                <a:spcPts val="250"/>
              </a:spcBef>
              <a:spcAft>
                <a:spcPts val="0"/>
              </a:spcAft>
              <a:buClr>
                <a:schemeClr val="accent1"/>
              </a:buClr>
              <a:buSzPts val="1400"/>
              <a:buFont typeface="Noto Sans Symbols"/>
              <a:buNone/>
            </a:pPr>
            <a:endParaRPr b="0" i="0" u="none" strike="noStrike" cap="none" dirty="0">
              <a:solidFill>
                <a:schemeClr val="dk1"/>
              </a:solidFill>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7" descr="http://novostiua.net/uploads/posts/2013-03/1362379751_zemletryasenie-v-kitae-30-chelovek-travmirovany.jpg"/>
          <p:cNvPicPr preferRelativeResize="0"/>
          <p:nvPr/>
        </p:nvPicPr>
        <p:blipFill rotWithShape="1">
          <a:blip r:embed="rId3">
            <a:alphaModFix/>
          </a:blip>
          <a:srcRect/>
          <a:stretch/>
        </p:blipFill>
        <p:spPr>
          <a:xfrm>
            <a:off x="500063" y="496851"/>
            <a:ext cx="8183562" cy="5868780"/>
          </a:xfrm>
          <a:prstGeom prst="rect">
            <a:avLst/>
          </a:prstGeom>
          <a:noFill/>
          <a:ln>
            <a:noFill/>
          </a:ln>
        </p:spPr>
      </p:pic>
      <p:sp>
        <p:nvSpPr>
          <p:cNvPr id="119" name="Google Shape;119;p17"/>
          <p:cNvSpPr txBox="1">
            <a:spLocks noGrp="1"/>
          </p:cNvSpPr>
          <p:nvPr>
            <p:ph type="title"/>
          </p:nvPr>
        </p:nvSpPr>
        <p:spPr>
          <a:xfrm>
            <a:off x="500063" y="571500"/>
            <a:ext cx="8183562"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Как действовать во время землетрясения?</a:t>
            </a:r>
            <a:endParaRPr sz="3240" b="1" i="0" u="none" strike="noStrike" cap="none" dirty="0">
              <a:solidFill>
                <a:srgbClr val="FF8C3C"/>
              </a:solidFill>
              <a:latin typeface="Verdana"/>
              <a:ea typeface="Verdana"/>
              <a:cs typeface="Verdana"/>
              <a:sym typeface="Verdana"/>
            </a:endParaRPr>
          </a:p>
        </p:txBody>
      </p:sp>
      <p:sp>
        <p:nvSpPr>
          <p:cNvPr id="120" name="Google Shape;120;p17"/>
          <p:cNvSpPr txBox="1">
            <a:spLocks noGrp="1"/>
          </p:cNvSpPr>
          <p:nvPr>
            <p:ph type="body" idx="1"/>
          </p:nvPr>
        </p:nvSpPr>
        <p:spPr>
          <a:xfrm>
            <a:off x="500063" y="1643063"/>
            <a:ext cx="8183562" cy="4643437"/>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400"/>
              <a:buNone/>
            </a:pPr>
            <a:endParaRPr sz="2000" dirty="0"/>
          </a:p>
          <a:p>
            <a:pPr marL="0" marR="0" lvl="0" indent="0" algn="l" rtl="0">
              <a:lnSpc>
                <a:spcPct val="80000"/>
              </a:lnSpc>
              <a:spcBef>
                <a:spcPts val="250"/>
              </a:spcBef>
              <a:spcAft>
                <a:spcPts val="0"/>
              </a:spcAft>
              <a:buClr>
                <a:schemeClr val="accent1"/>
              </a:buClr>
              <a:buSzPts val="1400"/>
              <a:buNone/>
            </a:pPr>
            <a:r>
              <a:rPr lang="ru-RU" b="1" i="0" u="none" strike="noStrike" cap="none" dirty="0">
                <a:solidFill>
                  <a:srgbClr val="FF0000"/>
                </a:solidFill>
                <a:sym typeface="Verdana"/>
              </a:rPr>
              <a:t>В транспорте:</a:t>
            </a:r>
            <a:endParaRPr b="0" i="0" u="none" strike="noStrike" cap="none" dirty="0">
              <a:solidFill>
                <a:srgbClr val="FF0000"/>
              </a:solidFill>
              <a:sym typeface="Verdana"/>
            </a:endParaRPr>
          </a:p>
          <a:p>
            <a:pPr marL="0" marR="0" lvl="0" indent="0" algn="l" rtl="0">
              <a:lnSpc>
                <a:spcPct val="80000"/>
              </a:lnSpc>
              <a:spcBef>
                <a:spcPts val="250"/>
              </a:spcBef>
              <a:spcAft>
                <a:spcPts val="0"/>
              </a:spcAft>
              <a:buClr>
                <a:schemeClr val="accent1"/>
              </a:buClr>
              <a:buSzPts val="1400"/>
              <a:buNone/>
            </a:pPr>
            <a:endParaRPr lang="ru-RU" sz="24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400"/>
              <a:buNone/>
            </a:pPr>
            <a:r>
              <a:rPr lang="ru-RU" sz="2400" b="1" i="0" u="none" strike="noStrike" cap="none" dirty="0" smtClean="0">
                <a:solidFill>
                  <a:schemeClr val="dk1"/>
                </a:solidFill>
                <a:sym typeface="Verdana"/>
              </a:rPr>
              <a:t>1</a:t>
            </a:r>
            <a:r>
              <a:rPr lang="ru-RU" sz="2400" b="1" i="0" u="none" strike="noStrike" cap="none" dirty="0">
                <a:solidFill>
                  <a:schemeClr val="dk1"/>
                </a:solidFill>
                <a:sym typeface="Verdana"/>
              </a:rPr>
              <a:t>. Находясь за рулем, остановитесь по возможности быстро, на открытом месте. Не выходите из машины до конца толчков. Водителю автобуса следует открыть двери. </a:t>
            </a:r>
            <a:endParaRPr sz="2400" b="1" dirty="0"/>
          </a:p>
          <a:p>
            <a:pPr marL="0" marR="0" lvl="0" indent="0" algn="l" rtl="0">
              <a:lnSpc>
                <a:spcPct val="80000"/>
              </a:lnSpc>
              <a:spcBef>
                <a:spcPts val="250"/>
              </a:spcBef>
              <a:spcAft>
                <a:spcPts val="0"/>
              </a:spcAft>
              <a:buClr>
                <a:schemeClr val="accent1"/>
              </a:buClr>
              <a:buSzPts val="1400"/>
              <a:buNone/>
            </a:pPr>
            <a:endParaRPr lang="ru-RU" sz="24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400"/>
              <a:buNone/>
            </a:pPr>
            <a:r>
              <a:rPr lang="ru-RU" sz="2400" b="1" i="0" u="none" strike="noStrike" cap="none" dirty="0" smtClean="0">
                <a:solidFill>
                  <a:schemeClr val="dk1"/>
                </a:solidFill>
                <a:sym typeface="Verdana"/>
              </a:rPr>
              <a:t>2</a:t>
            </a:r>
            <a:r>
              <a:rPr lang="ru-RU" sz="2400" b="1" i="0" u="none" strike="noStrike" cap="none" dirty="0">
                <a:solidFill>
                  <a:schemeClr val="dk1"/>
                </a:solidFill>
                <a:sym typeface="Verdana"/>
              </a:rPr>
              <a:t>. Пассажирам личных автомобилей и общественного транспорта безопаснее всего оставаться на своем месте до конца колебаний. </a:t>
            </a:r>
            <a:r>
              <a:rPr lang="ru-RU" sz="2400" b="1" i="0" u="none" strike="noStrike" cap="none" dirty="0" smtClean="0">
                <a:solidFill>
                  <a:schemeClr val="dk1"/>
                </a:solidFill>
                <a:sym typeface="Verdana"/>
              </a:rPr>
              <a:t>Не нужно </a:t>
            </a:r>
            <a:r>
              <a:rPr lang="ru-RU" sz="2400" b="1" i="0" u="none" strike="noStrike" cap="none" dirty="0">
                <a:solidFill>
                  <a:schemeClr val="dk1"/>
                </a:solidFill>
                <a:sym typeface="Verdana"/>
              </a:rPr>
              <a:t>выбивать стекла или рваться в сторону дверей, создавать давку и опасность травм.</a:t>
            </a:r>
            <a:endParaRPr sz="2400" b="1" dirty="0"/>
          </a:p>
          <a:p>
            <a:pPr marL="265176" marR="0" lvl="0" indent="-176275" algn="l" rtl="0">
              <a:lnSpc>
                <a:spcPct val="80000"/>
              </a:lnSpc>
              <a:spcBef>
                <a:spcPts val="250"/>
              </a:spcBef>
              <a:spcAft>
                <a:spcPts val="0"/>
              </a:spcAft>
              <a:buClr>
                <a:schemeClr val="accent1"/>
              </a:buClr>
              <a:buSzPts val="1400"/>
              <a:buFont typeface="Noto Sans Symbols"/>
              <a:buNone/>
            </a:pPr>
            <a:endParaRPr sz="2400" b="0" i="0" u="none" strike="noStrike" cap="none" dirty="0">
              <a:solidFill>
                <a:schemeClr val="dk1"/>
              </a:solidFill>
              <a:sym typeface="Verdana"/>
            </a:endParaRPr>
          </a:p>
        </p:txBody>
      </p:sp>
    </p:spTree>
    <p:extLst>
      <p:ext uri="{BB962C8B-B14F-4D97-AF65-F5344CB8AC3E}">
        <p14:creationId xmlns:p14="http://schemas.microsoft.com/office/powerpoint/2010/main" val="76793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buNone/>
            </a:pPr>
            <a:r>
              <a:rPr lang="ru-RU" b="1" dirty="0">
                <a:solidFill>
                  <a:srgbClr val="FF0000"/>
                </a:solidFill>
              </a:rPr>
              <a:t>Чрезвычайная ситуация</a:t>
            </a:r>
            <a:r>
              <a:rPr lang="ru-RU" b="1" dirty="0"/>
              <a:t> – </a:t>
            </a:r>
            <a:r>
              <a:rPr lang="ru-RU" sz="2000" b="1" dirty="0"/>
              <a:t>это обстановка на определенной </a:t>
            </a:r>
            <a:r>
              <a:rPr lang="ru-RU" sz="2000" b="1" dirty="0" smtClean="0"/>
              <a:t>территории </a:t>
            </a:r>
            <a:r>
              <a:rPr lang="ru-RU" sz="2000" b="1" dirty="0"/>
              <a:t>или объекте, сложившаяся в результате аварии, катастрофы, стихийного или экологического бедствия, эпидемии, эпизоотии, эпифитотии, применении противником современных средств поражения, которая может повлечь или повлекла за собой человеческие жертвы, ущерб здоровью людей или окружающей природной среде, привела к нарушению условий жизнедеятельности людей, значительным материальным потерям и экономическому ущербу и требует на свою ликвидацию крупных материальных, временных и людских затрат.</a:t>
            </a:r>
          </a:p>
          <a:p>
            <a:endParaRPr lang="ru-RU" sz="2000" dirty="0"/>
          </a:p>
        </p:txBody>
      </p:sp>
    </p:spTree>
    <p:extLst>
      <p:ext uri="{BB962C8B-B14F-4D97-AF65-F5344CB8AC3E}">
        <p14:creationId xmlns:p14="http://schemas.microsoft.com/office/powerpoint/2010/main" val="37456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8" descr="http://novostiua.net/uploads/posts/2013-03/1362379751_zemletryasenie-v-kitae-30-chelovek-travmirovany.jpg"/>
          <p:cNvPicPr preferRelativeResize="0"/>
          <p:nvPr/>
        </p:nvPicPr>
        <p:blipFill rotWithShape="1">
          <a:blip r:embed="rId3">
            <a:alphaModFix/>
          </a:blip>
          <a:srcRect/>
          <a:stretch/>
        </p:blipFill>
        <p:spPr>
          <a:xfrm>
            <a:off x="500063" y="694591"/>
            <a:ext cx="8183562" cy="5442439"/>
          </a:xfrm>
          <a:prstGeom prst="rect">
            <a:avLst/>
          </a:prstGeom>
          <a:noFill/>
          <a:ln>
            <a:noFill/>
          </a:ln>
        </p:spPr>
      </p:pic>
      <p:sp>
        <p:nvSpPr>
          <p:cNvPr id="126" name="Google Shape;126;p18"/>
          <p:cNvSpPr txBox="1">
            <a:spLocks noGrp="1"/>
          </p:cNvSpPr>
          <p:nvPr>
            <p:ph type="title"/>
          </p:nvPr>
        </p:nvSpPr>
        <p:spPr>
          <a:xfrm>
            <a:off x="500063" y="928688"/>
            <a:ext cx="8183562"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Как действовать после землетрясения?</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sp>
        <p:nvSpPr>
          <p:cNvPr id="127" name="Google Shape;127;p18"/>
          <p:cNvSpPr txBox="1">
            <a:spLocks noGrp="1"/>
          </p:cNvSpPr>
          <p:nvPr>
            <p:ph type="body" idx="1"/>
          </p:nvPr>
        </p:nvSpPr>
        <p:spPr>
          <a:xfrm>
            <a:off x="500063" y="1382972"/>
            <a:ext cx="8183562" cy="4626952"/>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232"/>
              <a:buNone/>
            </a:pPr>
            <a:r>
              <a:rPr lang="ru-RU" b="1" i="0" u="sng" strike="noStrike" cap="none" dirty="0">
                <a:solidFill>
                  <a:srgbClr val="FF0000"/>
                </a:solidFill>
                <a:sym typeface="Verdana"/>
              </a:rPr>
              <a:t>1. Если вы оказались в завале:</a:t>
            </a:r>
            <a:endParaRPr u="sng" dirty="0">
              <a:solidFill>
                <a:srgbClr val="FF0000"/>
              </a:solidFill>
            </a:endParaRPr>
          </a:p>
          <a:p>
            <a:pPr marL="0" marR="0" lvl="0" indent="0" algn="l" rtl="0">
              <a:lnSpc>
                <a:spcPct val="80000"/>
              </a:lnSpc>
              <a:spcBef>
                <a:spcPts val="250"/>
              </a:spcBef>
              <a:spcAft>
                <a:spcPts val="0"/>
              </a:spcAft>
              <a:buClr>
                <a:schemeClr val="accent1"/>
              </a:buClr>
              <a:buSzPts val="1232"/>
              <a:buNone/>
            </a:pPr>
            <a:endParaRPr lang="ru-RU" sz="2200" b="1" i="0" u="none" strike="noStrike" cap="none" dirty="0" smtClean="0">
              <a:solidFill>
                <a:srgbClr val="FF0000"/>
              </a:solidFill>
              <a:sym typeface="Verdana"/>
            </a:endParaRPr>
          </a:p>
          <a:p>
            <a:pPr marL="0" marR="0" lvl="0" indent="0" algn="l" rtl="0">
              <a:lnSpc>
                <a:spcPct val="80000"/>
              </a:lnSpc>
              <a:spcBef>
                <a:spcPts val="250"/>
              </a:spcBef>
              <a:spcAft>
                <a:spcPts val="0"/>
              </a:spcAft>
              <a:buClr>
                <a:schemeClr val="accent1"/>
              </a:buClr>
              <a:buSzPts val="1232"/>
              <a:buNone/>
            </a:pPr>
            <a:r>
              <a:rPr lang="ru-RU" sz="2200" b="1" i="0" u="none" strike="noStrike" cap="none" dirty="0" smtClean="0">
                <a:solidFill>
                  <a:schemeClr val="dk1"/>
                </a:solidFill>
                <a:sym typeface="Verdana"/>
              </a:rPr>
              <a:t>- </a:t>
            </a:r>
            <a:r>
              <a:rPr lang="ru-RU" sz="2200" b="1" i="0" u="none" strike="noStrike" cap="none" dirty="0">
                <a:solidFill>
                  <a:schemeClr val="dk1"/>
                </a:solidFill>
                <a:sym typeface="Verdana"/>
              </a:rPr>
              <a:t>не теряйте самообладания, даже если полная темнота, холодно, сыро, неизвестность, сдавленность, возможные телесные повреждения, отсутствие воды, питания и пр. Срок вашего выживания зависит от морального состояния, силы воли, уверенности в благополучном исходе, от знаний и навыков по действиям в таких ситуациях; </a:t>
            </a:r>
            <a:endParaRPr sz="2200" b="1" dirty="0"/>
          </a:p>
          <a:p>
            <a:pPr marL="0" marR="0" lvl="0" indent="0" algn="l" rtl="0">
              <a:lnSpc>
                <a:spcPct val="80000"/>
              </a:lnSpc>
              <a:spcBef>
                <a:spcPts val="250"/>
              </a:spcBef>
              <a:spcAft>
                <a:spcPts val="0"/>
              </a:spcAft>
              <a:buClr>
                <a:schemeClr val="accent1"/>
              </a:buClr>
              <a:buSzPts val="1232"/>
              <a:buNone/>
            </a:pPr>
            <a:r>
              <a:rPr lang="ru-RU" sz="2200" b="1" i="0" u="none" strike="noStrike" cap="none" dirty="0">
                <a:solidFill>
                  <a:schemeClr val="dk1"/>
                </a:solidFill>
                <a:sym typeface="Verdana"/>
              </a:rPr>
              <a:t>- постарайтесь осторожно освободить руки и ноги (не вытягивайте мешающие вам камни, кирпичи, деревяшки и т.п. предметы, так как они могут держать завал над вами в равновесии); </a:t>
            </a:r>
            <a:endParaRPr sz="2200" b="1" dirty="0"/>
          </a:p>
          <a:p>
            <a:pPr marL="0" marR="0" lvl="0" indent="0" algn="l" rtl="0">
              <a:lnSpc>
                <a:spcPct val="80000"/>
              </a:lnSpc>
              <a:spcBef>
                <a:spcPts val="250"/>
              </a:spcBef>
              <a:spcAft>
                <a:spcPts val="0"/>
              </a:spcAft>
              <a:buClr>
                <a:schemeClr val="accent1"/>
              </a:buClr>
              <a:buSzPts val="1232"/>
              <a:buNone/>
            </a:pPr>
            <a:r>
              <a:rPr lang="ru-RU" sz="2200" b="1" i="0" u="none" strike="noStrike" cap="none" dirty="0">
                <a:solidFill>
                  <a:schemeClr val="dk1"/>
                </a:solidFill>
                <a:sym typeface="Verdana"/>
              </a:rPr>
              <a:t>- освободившись, примите удобную позу; </a:t>
            </a:r>
            <a:endParaRPr sz="2200" b="1" dirty="0"/>
          </a:p>
          <a:p>
            <a:pPr marL="265176" marR="0" lvl="0" indent="-186943" algn="l" rtl="0">
              <a:lnSpc>
                <a:spcPct val="80000"/>
              </a:lnSpc>
              <a:spcBef>
                <a:spcPts val="250"/>
              </a:spcBef>
              <a:spcAft>
                <a:spcPts val="0"/>
              </a:spcAft>
              <a:buClr>
                <a:schemeClr val="accent1"/>
              </a:buClr>
              <a:buSzPts val="1232"/>
              <a:buFont typeface="Noto Sans Symbols"/>
              <a:buNone/>
            </a:pPr>
            <a:endParaRPr sz="2000" b="0" i="0" u="none" strike="noStrike" cap="none" dirty="0">
              <a:solidFill>
                <a:schemeClr val="dk1"/>
              </a:solidFill>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8" descr="http://novostiua.net/uploads/posts/2013-03/1362379751_zemletryasenie-v-kitae-30-chelovek-travmirovany.jpg"/>
          <p:cNvPicPr preferRelativeResize="0"/>
          <p:nvPr/>
        </p:nvPicPr>
        <p:blipFill rotWithShape="1">
          <a:blip r:embed="rId3">
            <a:alphaModFix/>
          </a:blip>
          <a:srcRect/>
          <a:stretch/>
        </p:blipFill>
        <p:spPr>
          <a:xfrm>
            <a:off x="500063" y="694591"/>
            <a:ext cx="8183562" cy="5442439"/>
          </a:xfrm>
          <a:prstGeom prst="rect">
            <a:avLst/>
          </a:prstGeom>
          <a:noFill/>
          <a:ln>
            <a:noFill/>
          </a:ln>
        </p:spPr>
      </p:pic>
      <p:sp>
        <p:nvSpPr>
          <p:cNvPr id="126" name="Google Shape;126;p18"/>
          <p:cNvSpPr txBox="1">
            <a:spLocks noGrp="1"/>
          </p:cNvSpPr>
          <p:nvPr>
            <p:ph type="title"/>
          </p:nvPr>
        </p:nvSpPr>
        <p:spPr>
          <a:xfrm>
            <a:off x="500063" y="928688"/>
            <a:ext cx="8183562"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Как действовать после землетрясения?</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sp>
        <p:nvSpPr>
          <p:cNvPr id="127" name="Google Shape;127;p18"/>
          <p:cNvSpPr txBox="1">
            <a:spLocks noGrp="1"/>
          </p:cNvSpPr>
          <p:nvPr>
            <p:ph type="body" idx="1"/>
          </p:nvPr>
        </p:nvSpPr>
        <p:spPr>
          <a:xfrm>
            <a:off x="500063" y="1382972"/>
            <a:ext cx="8183562" cy="4626952"/>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232"/>
              <a:buNone/>
            </a:pPr>
            <a:r>
              <a:rPr lang="ru-RU" b="1" i="0" u="sng" strike="noStrike" cap="none" dirty="0">
                <a:solidFill>
                  <a:srgbClr val="FF0000"/>
                </a:solidFill>
                <a:sym typeface="Verdana"/>
              </a:rPr>
              <a:t>1. Если вы оказались в завале:</a:t>
            </a:r>
            <a:endParaRPr u="sng" dirty="0">
              <a:solidFill>
                <a:srgbClr val="FF0000"/>
              </a:solidFill>
            </a:endParaRPr>
          </a:p>
          <a:p>
            <a:pPr marL="0" marR="0" lvl="0" indent="0" algn="l" rtl="0">
              <a:lnSpc>
                <a:spcPct val="80000"/>
              </a:lnSpc>
              <a:spcBef>
                <a:spcPts val="250"/>
              </a:spcBef>
              <a:spcAft>
                <a:spcPts val="0"/>
              </a:spcAft>
              <a:buClr>
                <a:schemeClr val="accent1"/>
              </a:buClr>
              <a:buSzPts val="1232"/>
              <a:buNone/>
            </a:pPr>
            <a:endParaRPr lang="ru-RU" sz="24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232"/>
              <a:buNone/>
            </a:pPr>
            <a:r>
              <a:rPr lang="ru-RU" sz="2400" b="1" i="0" u="none" strike="noStrike" cap="none" dirty="0" smtClean="0">
                <a:solidFill>
                  <a:schemeClr val="dk1"/>
                </a:solidFill>
                <a:sym typeface="Verdana"/>
              </a:rPr>
              <a:t>- </a:t>
            </a:r>
            <a:r>
              <a:rPr lang="ru-RU" sz="2400" b="1" i="0" u="none" strike="noStrike" cap="none" dirty="0">
                <a:solidFill>
                  <a:schemeClr val="dk1"/>
                </a:solidFill>
                <a:sym typeface="Verdana"/>
              </a:rPr>
              <a:t>не пытайтесь разбирать завал сами, если над вами ведутся спасательные работы. Лучше подавайте звуковые сигналы и укрепляйте образовавшуюся нишу, подложив под плиты над собой камни, балки и т.д.; </a:t>
            </a:r>
            <a:endParaRPr sz="2400" b="1" dirty="0"/>
          </a:p>
          <a:p>
            <a:pPr marL="0" marR="0" lvl="0" indent="0" algn="l" rtl="0">
              <a:lnSpc>
                <a:spcPct val="80000"/>
              </a:lnSpc>
              <a:spcBef>
                <a:spcPts val="250"/>
              </a:spcBef>
              <a:spcAft>
                <a:spcPts val="0"/>
              </a:spcAft>
              <a:buClr>
                <a:schemeClr val="accent1"/>
              </a:buClr>
              <a:buSzPts val="1232"/>
              <a:buNone/>
            </a:pPr>
            <a:r>
              <a:rPr lang="ru-RU" sz="2400" b="1" i="0" u="none" strike="noStrike" cap="none" dirty="0">
                <a:solidFill>
                  <a:schemeClr val="dk1"/>
                </a:solidFill>
                <a:sym typeface="Verdana"/>
              </a:rPr>
              <a:t>- соблюдайте возможную неподвижность, если ниша тесная, от движений сыплется </a:t>
            </a:r>
            <a:r>
              <a:rPr lang="ru-RU" sz="2400" b="1" i="0" u="none" strike="noStrike" cap="none" dirty="0" smtClean="0">
                <a:solidFill>
                  <a:schemeClr val="dk1"/>
                </a:solidFill>
                <a:sym typeface="Verdana"/>
              </a:rPr>
              <a:t>пыль </a:t>
            </a:r>
            <a:r>
              <a:rPr lang="ru-RU" sz="2400" b="1" i="0" u="none" strike="noStrike" cap="none" dirty="0">
                <a:solidFill>
                  <a:schemeClr val="dk1"/>
                </a:solidFill>
                <a:sym typeface="Verdana"/>
              </a:rPr>
              <a:t>и мелкий мусор заполняет ваше «убежище»; </a:t>
            </a:r>
            <a:endParaRPr sz="2400" b="1" dirty="0"/>
          </a:p>
          <a:p>
            <a:pPr marL="0" marR="0" lvl="0" indent="0" algn="l" rtl="0">
              <a:lnSpc>
                <a:spcPct val="80000"/>
              </a:lnSpc>
              <a:spcBef>
                <a:spcPts val="250"/>
              </a:spcBef>
              <a:spcAft>
                <a:spcPts val="0"/>
              </a:spcAft>
              <a:buClr>
                <a:schemeClr val="accent1"/>
              </a:buClr>
              <a:buSzPts val="1232"/>
              <a:buNone/>
            </a:pPr>
            <a:r>
              <a:rPr lang="ru-RU" sz="2400" b="1" i="0" u="none" strike="noStrike" cap="none" dirty="0">
                <a:solidFill>
                  <a:schemeClr val="dk1"/>
                </a:solidFill>
                <a:sym typeface="Verdana"/>
              </a:rPr>
              <a:t>- экономьте силу, кислород и энергию. Ждите и надейтесь на помощь.  </a:t>
            </a:r>
            <a:endParaRPr sz="2400" b="1" dirty="0"/>
          </a:p>
          <a:p>
            <a:pPr marL="265176" marR="0" lvl="0" indent="-186943" algn="l" rtl="0">
              <a:lnSpc>
                <a:spcPct val="80000"/>
              </a:lnSpc>
              <a:spcBef>
                <a:spcPts val="250"/>
              </a:spcBef>
              <a:spcAft>
                <a:spcPts val="0"/>
              </a:spcAft>
              <a:buClr>
                <a:schemeClr val="accent1"/>
              </a:buClr>
              <a:buSzPts val="1232"/>
              <a:buFont typeface="Noto Sans Symbols"/>
              <a:buNone/>
            </a:pPr>
            <a:endParaRPr sz="2400" b="0" i="0" u="none" strike="noStrike" cap="none" dirty="0">
              <a:solidFill>
                <a:schemeClr val="dk1"/>
              </a:solidFill>
              <a:sym typeface="Verdana"/>
            </a:endParaRPr>
          </a:p>
        </p:txBody>
      </p:sp>
    </p:spTree>
    <p:extLst>
      <p:ext uri="{BB962C8B-B14F-4D97-AF65-F5344CB8AC3E}">
        <p14:creationId xmlns:p14="http://schemas.microsoft.com/office/powerpoint/2010/main" val="300944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491" y="1714501"/>
            <a:ext cx="7271239" cy="430658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92" y="445288"/>
            <a:ext cx="7271239" cy="3458497"/>
          </a:xfrm>
          <a:prstGeom prst="rect">
            <a:avLst/>
          </a:prstGeom>
        </p:spPr>
      </p:pic>
    </p:spTree>
    <p:extLst>
      <p:ext uri="{BB962C8B-B14F-4D97-AF65-F5344CB8AC3E}">
        <p14:creationId xmlns:p14="http://schemas.microsoft.com/office/powerpoint/2010/main" val="91657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9" descr="http://novostiua.net/uploads/posts/2013-03/1362379751_zemletryasenie-v-kitae-30-chelovek-travmirovany.jpg"/>
          <p:cNvPicPr preferRelativeResize="0"/>
          <p:nvPr/>
        </p:nvPicPr>
        <p:blipFill rotWithShape="1">
          <a:blip r:embed="rId3">
            <a:alphaModFix/>
          </a:blip>
          <a:srcRect/>
          <a:stretch/>
        </p:blipFill>
        <p:spPr>
          <a:xfrm>
            <a:off x="413238" y="457201"/>
            <a:ext cx="8270387" cy="5908430"/>
          </a:xfrm>
          <a:prstGeom prst="rect">
            <a:avLst/>
          </a:prstGeom>
          <a:noFill/>
          <a:ln>
            <a:noFill/>
          </a:ln>
        </p:spPr>
      </p:pic>
      <p:sp>
        <p:nvSpPr>
          <p:cNvPr id="133" name="Google Shape;133;p19"/>
          <p:cNvSpPr txBox="1">
            <a:spLocks noGrp="1"/>
          </p:cNvSpPr>
          <p:nvPr>
            <p:ph type="body" idx="1"/>
          </p:nvPr>
        </p:nvSpPr>
        <p:spPr>
          <a:xfrm>
            <a:off x="500034" y="1354016"/>
            <a:ext cx="8183591" cy="4950070"/>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064"/>
              <a:buNone/>
            </a:pPr>
            <a:endParaRPr lang="ru-RU" sz="2400" b="1" i="0" u="sng" strike="noStrike" cap="none" dirty="0" smtClean="0">
              <a:solidFill>
                <a:schemeClr val="dk1"/>
              </a:solidFill>
              <a:sym typeface="Verdana"/>
            </a:endParaRPr>
          </a:p>
          <a:p>
            <a:pPr marL="0" marR="0" lvl="0" indent="0" algn="l" rtl="0">
              <a:lnSpc>
                <a:spcPct val="80000"/>
              </a:lnSpc>
              <a:spcBef>
                <a:spcPts val="0"/>
              </a:spcBef>
              <a:spcAft>
                <a:spcPts val="0"/>
              </a:spcAft>
              <a:buClr>
                <a:schemeClr val="accent1"/>
              </a:buClr>
              <a:buSzPts val="1064"/>
              <a:buNone/>
            </a:pPr>
            <a:r>
              <a:rPr lang="ru-RU" b="1" i="0" u="sng" strike="noStrike" cap="none" dirty="0" smtClean="0">
                <a:solidFill>
                  <a:srgbClr val="FF0000"/>
                </a:solidFill>
                <a:sym typeface="Verdana"/>
              </a:rPr>
              <a:t>2</a:t>
            </a:r>
            <a:r>
              <a:rPr lang="ru-RU" b="1" i="0" u="sng" strike="noStrike" cap="none" dirty="0">
                <a:solidFill>
                  <a:srgbClr val="FF0000"/>
                </a:solidFill>
                <a:sym typeface="Verdana"/>
              </a:rPr>
              <a:t>. Если вы можете оказать помощь</a:t>
            </a:r>
            <a:r>
              <a:rPr lang="ru-RU" b="1" i="0" u="sng" strike="noStrike" cap="none" dirty="0" smtClean="0">
                <a:solidFill>
                  <a:srgbClr val="FF0000"/>
                </a:solidFill>
                <a:sym typeface="Verdana"/>
              </a:rPr>
              <a:t>:</a:t>
            </a:r>
            <a:endParaRPr lang="ru-RU" sz="2400" b="0"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064"/>
              <a:buNone/>
            </a:pPr>
            <a:r>
              <a:rPr lang="ru-RU" sz="2600" b="1" i="0" u="none" strike="noStrike" cap="none" dirty="0" smtClean="0">
                <a:solidFill>
                  <a:schemeClr val="dk1"/>
                </a:solidFill>
                <a:sym typeface="Verdana"/>
              </a:rPr>
              <a:t>- </a:t>
            </a:r>
            <a:r>
              <a:rPr lang="ru-RU" sz="2600" b="1" i="0" u="none" strike="noStrike" cap="none" dirty="0">
                <a:solidFill>
                  <a:schemeClr val="dk1"/>
                </a:solidFill>
                <a:sym typeface="Verdana"/>
              </a:rPr>
              <a:t>окажите первую </a:t>
            </a:r>
            <a:r>
              <a:rPr lang="ru-RU" sz="2600" b="1" i="0" u="none" strike="noStrike" cap="none" dirty="0" smtClean="0">
                <a:solidFill>
                  <a:schemeClr val="dk1"/>
                </a:solidFill>
                <a:sym typeface="Verdana"/>
              </a:rPr>
              <a:t>помощь нуждающимся</a:t>
            </a:r>
            <a:r>
              <a:rPr lang="ru-RU" sz="2600" b="1" i="0" u="none" strike="noStrike" cap="none" dirty="0">
                <a:solidFill>
                  <a:schemeClr val="dk1"/>
                </a:solidFill>
                <a:sym typeface="Verdana"/>
              </a:rPr>
              <a:t>; </a:t>
            </a:r>
            <a:endParaRPr sz="2600" b="1" dirty="0"/>
          </a:p>
          <a:p>
            <a:pPr marL="0" marR="0" lvl="0" indent="0" algn="l" rtl="0">
              <a:lnSpc>
                <a:spcPct val="80000"/>
              </a:lnSpc>
              <a:spcBef>
                <a:spcPts val="250"/>
              </a:spcBef>
              <a:spcAft>
                <a:spcPts val="0"/>
              </a:spcAft>
              <a:buClr>
                <a:schemeClr val="accent1"/>
              </a:buClr>
              <a:buSzPts val="1064"/>
              <a:buNone/>
            </a:pPr>
            <a:endParaRPr lang="ru-RU" sz="26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064"/>
              <a:buNone/>
            </a:pPr>
            <a:r>
              <a:rPr lang="ru-RU" sz="2600" b="1" i="0" u="none" strike="noStrike" cap="none" dirty="0" smtClean="0">
                <a:solidFill>
                  <a:schemeClr val="dk1"/>
                </a:solidFill>
                <a:sym typeface="Verdana"/>
              </a:rPr>
              <a:t>- </a:t>
            </a:r>
            <a:r>
              <a:rPr lang="ru-RU" sz="2600" b="1" i="0" u="none" strike="noStrike" cap="none" dirty="0">
                <a:solidFill>
                  <a:schemeClr val="dk1"/>
                </a:solidFill>
                <a:sym typeface="Verdana"/>
              </a:rPr>
              <a:t>освободите попавших в легкоустранимые завалы. Будьте осторожны! Если требуется дополнительная медицинская или другая специальная помощь, дождитесь ее; </a:t>
            </a:r>
            <a:endParaRPr sz="2600" b="1" dirty="0"/>
          </a:p>
          <a:p>
            <a:pPr marL="0" marR="0" lvl="0" indent="0" algn="l" rtl="0">
              <a:lnSpc>
                <a:spcPct val="80000"/>
              </a:lnSpc>
              <a:spcBef>
                <a:spcPts val="250"/>
              </a:spcBef>
              <a:spcAft>
                <a:spcPts val="0"/>
              </a:spcAft>
              <a:buClr>
                <a:schemeClr val="accent1"/>
              </a:buClr>
              <a:buSzPts val="1064"/>
              <a:buNone/>
            </a:pPr>
            <a:endParaRPr lang="ru-RU" sz="26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064"/>
              <a:buNone/>
            </a:pPr>
            <a:r>
              <a:rPr lang="ru-RU" sz="2600" b="1" i="0" u="none" strike="noStrike" cap="none" dirty="0" smtClean="0">
                <a:solidFill>
                  <a:schemeClr val="dk1"/>
                </a:solidFill>
                <a:sym typeface="Verdana"/>
              </a:rPr>
              <a:t>- </a:t>
            </a:r>
            <a:r>
              <a:rPr lang="ru-RU" sz="2600" b="1" i="0" u="none" strike="noStrike" cap="none" dirty="0">
                <a:solidFill>
                  <a:schemeClr val="dk1"/>
                </a:solidFill>
                <a:sym typeface="Verdana"/>
              </a:rPr>
              <a:t>позаботьтесь о безопасности детей, больных, стариков, успокойте их. </a:t>
            </a:r>
            <a:endParaRPr sz="2600" b="1" dirty="0"/>
          </a:p>
        </p:txBody>
      </p:sp>
      <p:sp>
        <p:nvSpPr>
          <p:cNvPr id="134" name="Google Shape;134;p19"/>
          <p:cNvSpPr txBox="1">
            <a:spLocks noGrp="1"/>
          </p:cNvSpPr>
          <p:nvPr>
            <p:ph type="title"/>
          </p:nvPr>
        </p:nvSpPr>
        <p:spPr>
          <a:xfrm>
            <a:off x="500034" y="562708"/>
            <a:ext cx="8183591" cy="86164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00" b="1" i="0" u="none" strike="noStrike" cap="none" dirty="0">
                <a:solidFill>
                  <a:srgbClr val="FF8C3C"/>
                </a:solidFill>
                <a:latin typeface="Verdana"/>
                <a:ea typeface="Verdana"/>
                <a:cs typeface="Verdana"/>
                <a:sym typeface="Verdana"/>
              </a:rPr>
              <a:t>Как действовать после землетрясения</a:t>
            </a:r>
            <a:r>
              <a:rPr lang="ru-RU" sz="3200" b="1" i="0" u="none" strike="noStrike" cap="none" dirty="0" smtClean="0">
                <a:solidFill>
                  <a:srgbClr val="FF8C3C"/>
                </a:solidFill>
                <a:latin typeface="Verdana"/>
                <a:ea typeface="Verdana"/>
                <a:cs typeface="Verdana"/>
                <a:sym typeface="Verdana"/>
              </a:rPr>
              <a:t>?</a:t>
            </a:r>
            <a:endParaRPr sz="3200" b="1" i="0" u="none" strike="noStrike" cap="none" dirty="0">
              <a:solidFill>
                <a:srgbClr val="FF8C3C"/>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9" descr="http://novostiua.net/uploads/posts/2013-03/1362379751_zemletryasenie-v-kitae-30-chelovek-travmirovany.jpg"/>
          <p:cNvPicPr preferRelativeResize="0"/>
          <p:nvPr/>
        </p:nvPicPr>
        <p:blipFill rotWithShape="1">
          <a:blip r:embed="rId3">
            <a:alphaModFix/>
          </a:blip>
          <a:srcRect/>
          <a:stretch/>
        </p:blipFill>
        <p:spPr>
          <a:xfrm>
            <a:off x="413238" y="457201"/>
            <a:ext cx="8270387" cy="5908430"/>
          </a:xfrm>
          <a:prstGeom prst="rect">
            <a:avLst/>
          </a:prstGeom>
          <a:noFill/>
          <a:ln>
            <a:noFill/>
          </a:ln>
        </p:spPr>
      </p:pic>
      <p:sp>
        <p:nvSpPr>
          <p:cNvPr id="133" name="Google Shape;133;p19"/>
          <p:cNvSpPr txBox="1">
            <a:spLocks noGrp="1"/>
          </p:cNvSpPr>
          <p:nvPr>
            <p:ph type="body" idx="1"/>
          </p:nvPr>
        </p:nvSpPr>
        <p:spPr>
          <a:xfrm>
            <a:off x="500034" y="1354016"/>
            <a:ext cx="8183591" cy="4950070"/>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064"/>
              <a:buNone/>
            </a:pPr>
            <a:endParaRPr sz="1600" dirty="0"/>
          </a:p>
          <a:p>
            <a:pPr marL="0" marR="0" lvl="0" indent="0" algn="l" rtl="0">
              <a:lnSpc>
                <a:spcPct val="80000"/>
              </a:lnSpc>
              <a:spcBef>
                <a:spcPts val="250"/>
              </a:spcBef>
              <a:spcAft>
                <a:spcPts val="0"/>
              </a:spcAft>
              <a:buClr>
                <a:schemeClr val="accent1"/>
              </a:buClr>
              <a:buSzPts val="1064"/>
              <a:buNone/>
            </a:pPr>
            <a:r>
              <a:rPr lang="ru-RU" sz="2000" b="1" i="0" u="none" strike="noStrike" cap="none" dirty="0">
                <a:solidFill>
                  <a:schemeClr val="dk1"/>
                </a:solidFill>
                <a:sym typeface="Verdana"/>
              </a:rPr>
              <a:t>3. Не занимайте телефон без крайней нужды. Телефонная сеть будет перегружена.</a:t>
            </a:r>
            <a:endParaRPr sz="2000" b="1" dirty="0"/>
          </a:p>
          <a:p>
            <a:pPr marL="0" marR="0" lvl="0" indent="0" algn="l" rtl="0">
              <a:lnSpc>
                <a:spcPct val="80000"/>
              </a:lnSpc>
              <a:spcBef>
                <a:spcPts val="250"/>
              </a:spcBef>
              <a:spcAft>
                <a:spcPts val="0"/>
              </a:spcAft>
              <a:buClr>
                <a:schemeClr val="accent1"/>
              </a:buClr>
              <a:buSzPts val="1064"/>
              <a:buNone/>
            </a:pPr>
            <a:endParaRPr lang="ru-RU" sz="20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064"/>
              <a:buNone/>
            </a:pPr>
            <a:r>
              <a:rPr lang="ru-RU" sz="2000" b="1" i="0" u="none" strike="noStrike" cap="none" dirty="0" smtClean="0">
                <a:solidFill>
                  <a:schemeClr val="dk1"/>
                </a:solidFill>
                <a:sym typeface="Verdana"/>
              </a:rPr>
              <a:t>4</a:t>
            </a:r>
            <a:r>
              <a:rPr lang="ru-RU" sz="2000" b="1" i="0" u="none" strike="noStrike" cap="none" dirty="0">
                <a:solidFill>
                  <a:schemeClr val="dk1"/>
                </a:solidFill>
                <a:sym typeface="Verdana"/>
              </a:rPr>
              <a:t>. Включите радиоприемники. Следуйте указаниям местных властей и органов управления. </a:t>
            </a:r>
            <a:endParaRPr sz="2000" b="1" dirty="0"/>
          </a:p>
          <a:p>
            <a:pPr marL="0" marR="0" lvl="0" indent="0" algn="l" rtl="0">
              <a:lnSpc>
                <a:spcPct val="80000"/>
              </a:lnSpc>
              <a:spcBef>
                <a:spcPts val="250"/>
              </a:spcBef>
              <a:spcAft>
                <a:spcPts val="0"/>
              </a:spcAft>
              <a:buClr>
                <a:schemeClr val="accent1"/>
              </a:buClr>
              <a:buSzPts val="1064"/>
              <a:buNone/>
            </a:pPr>
            <a:endParaRPr lang="ru-RU" sz="20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064"/>
              <a:buNone/>
            </a:pPr>
            <a:r>
              <a:rPr lang="ru-RU" sz="2000" b="1" i="0" u="none" strike="noStrike" cap="none" dirty="0" smtClean="0">
                <a:solidFill>
                  <a:schemeClr val="dk1"/>
                </a:solidFill>
                <a:sym typeface="Verdana"/>
              </a:rPr>
              <a:t>5</a:t>
            </a:r>
            <a:r>
              <a:rPr lang="ru-RU" sz="2000" b="1" i="0" u="none" strike="noStrike" cap="none" dirty="0">
                <a:solidFill>
                  <a:schemeClr val="dk1"/>
                </a:solidFill>
                <a:sym typeface="Verdana"/>
              </a:rPr>
              <a:t>. Проверьте, нет ли повреждений электропроводки. Устраните неисправность или отключите электричество в квартире. Учтите, что электричество в городе автоматически отключается при сильном толчке. </a:t>
            </a:r>
            <a:endParaRPr sz="2000" b="1" dirty="0"/>
          </a:p>
          <a:p>
            <a:pPr marL="0" marR="0" lvl="0" indent="0" algn="l" rtl="0">
              <a:lnSpc>
                <a:spcPct val="80000"/>
              </a:lnSpc>
              <a:spcBef>
                <a:spcPts val="250"/>
              </a:spcBef>
              <a:spcAft>
                <a:spcPts val="0"/>
              </a:spcAft>
              <a:buClr>
                <a:schemeClr val="accent1"/>
              </a:buClr>
              <a:buSzPts val="1064"/>
              <a:buNone/>
            </a:pPr>
            <a:endParaRPr lang="ru-RU" sz="2000" b="1" i="0" u="none" strike="noStrike" cap="none" dirty="0" smtClean="0">
              <a:solidFill>
                <a:schemeClr val="dk1"/>
              </a:solidFill>
              <a:sym typeface="Verdana"/>
            </a:endParaRPr>
          </a:p>
          <a:p>
            <a:pPr marL="0" marR="0" lvl="0" indent="0" algn="l" rtl="0">
              <a:lnSpc>
                <a:spcPct val="80000"/>
              </a:lnSpc>
              <a:spcBef>
                <a:spcPts val="250"/>
              </a:spcBef>
              <a:spcAft>
                <a:spcPts val="0"/>
              </a:spcAft>
              <a:buClr>
                <a:schemeClr val="accent1"/>
              </a:buClr>
              <a:buSzPts val="1064"/>
              <a:buNone/>
            </a:pPr>
            <a:r>
              <a:rPr lang="ru-RU" sz="2000" b="1" i="0" u="none" strike="noStrike" cap="none" dirty="0" smtClean="0">
                <a:solidFill>
                  <a:schemeClr val="dk1"/>
                </a:solidFill>
                <a:sym typeface="Verdana"/>
              </a:rPr>
              <a:t>6</a:t>
            </a:r>
            <a:r>
              <a:rPr lang="ru-RU" sz="2000" b="1" i="0" u="none" strike="noStrike" cap="none" dirty="0">
                <a:solidFill>
                  <a:schemeClr val="dk1"/>
                </a:solidFill>
                <a:sym typeface="Verdana"/>
              </a:rPr>
              <a:t>. Проверьте, нет ли повреждений водопроводных сетей. Устраните неисправность или отключите водоснабжение. </a:t>
            </a:r>
            <a:endParaRPr sz="2000" b="1" dirty="0"/>
          </a:p>
        </p:txBody>
      </p:sp>
      <p:sp>
        <p:nvSpPr>
          <p:cNvPr id="134" name="Google Shape;134;p19"/>
          <p:cNvSpPr txBox="1">
            <a:spLocks noGrp="1"/>
          </p:cNvSpPr>
          <p:nvPr>
            <p:ph type="title"/>
          </p:nvPr>
        </p:nvSpPr>
        <p:spPr>
          <a:xfrm>
            <a:off x="500034" y="562708"/>
            <a:ext cx="8183591" cy="86164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00" b="1" i="0" u="none" strike="noStrike" cap="none" dirty="0">
                <a:solidFill>
                  <a:srgbClr val="FF8C3C"/>
                </a:solidFill>
                <a:latin typeface="Verdana"/>
                <a:ea typeface="Verdana"/>
                <a:cs typeface="Verdana"/>
                <a:sym typeface="Verdana"/>
              </a:rPr>
              <a:t>Как действовать после землетрясения</a:t>
            </a:r>
            <a:r>
              <a:rPr lang="ru-RU" sz="3200" b="1" i="0" u="none" strike="noStrike" cap="none" dirty="0" smtClean="0">
                <a:solidFill>
                  <a:srgbClr val="FF8C3C"/>
                </a:solidFill>
                <a:latin typeface="Verdana"/>
                <a:ea typeface="Verdana"/>
                <a:cs typeface="Verdana"/>
                <a:sym typeface="Verdana"/>
              </a:rPr>
              <a:t>?</a:t>
            </a:r>
            <a:endParaRPr sz="3200" b="1" i="0" u="none" strike="noStrike" cap="none" dirty="0">
              <a:solidFill>
                <a:srgbClr val="FF8C3C"/>
              </a:solidFill>
              <a:latin typeface="Verdana"/>
              <a:ea typeface="Verdana"/>
              <a:cs typeface="Verdana"/>
              <a:sym typeface="Verdana"/>
            </a:endParaRPr>
          </a:p>
        </p:txBody>
      </p:sp>
    </p:spTree>
    <p:extLst>
      <p:ext uri="{BB962C8B-B14F-4D97-AF65-F5344CB8AC3E}">
        <p14:creationId xmlns:p14="http://schemas.microsoft.com/office/powerpoint/2010/main" val="4164297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9" descr="http://novostiua.net/uploads/posts/2013-03/1362379751_zemletryasenie-v-kitae-30-chelovek-travmirovany.jpg"/>
          <p:cNvPicPr preferRelativeResize="0"/>
          <p:nvPr/>
        </p:nvPicPr>
        <p:blipFill rotWithShape="1">
          <a:blip r:embed="rId3">
            <a:alphaModFix/>
          </a:blip>
          <a:srcRect/>
          <a:stretch/>
        </p:blipFill>
        <p:spPr>
          <a:xfrm>
            <a:off x="413238" y="457201"/>
            <a:ext cx="8270387" cy="5908430"/>
          </a:xfrm>
          <a:prstGeom prst="rect">
            <a:avLst/>
          </a:prstGeom>
          <a:noFill/>
          <a:ln>
            <a:noFill/>
          </a:ln>
        </p:spPr>
      </p:pic>
      <p:sp>
        <p:nvSpPr>
          <p:cNvPr id="133" name="Google Shape;133;p19"/>
          <p:cNvSpPr txBox="1">
            <a:spLocks noGrp="1"/>
          </p:cNvSpPr>
          <p:nvPr>
            <p:ph type="body" idx="1"/>
          </p:nvPr>
        </p:nvSpPr>
        <p:spPr>
          <a:xfrm>
            <a:off x="500034" y="1354016"/>
            <a:ext cx="8183591" cy="4950070"/>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064"/>
              <a:buNone/>
            </a:pPr>
            <a:r>
              <a:rPr lang="ru-RU" sz="1600" b="0" i="0" u="none" strike="noStrike" cap="none" dirty="0">
                <a:solidFill>
                  <a:schemeClr val="dk1"/>
                </a:solidFill>
                <a:sym typeface="Verdana"/>
              </a:rPr>
              <a:t> </a:t>
            </a:r>
            <a:endParaRPr sz="1600" dirty="0"/>
          </a:p>
          <a:p>
            <a:pPr marL="0" marR="0" lvl="0" indent="0" algn="l" rtl="0">
              <a:lnSpc>
                <a:spcPct val="80000"/>
              </a:lnSpc>
              <a:spcBef>
                <a:spcPts val="250"/>
              </a:spcBef>
              <a:spcAft>
                <a:spcPts val="0"/>
              </a:spcAft>
              <a:buClr>
                <a:schemeClr val="accent1"/>
              </a:buClr>
              <a:buSzPts val="1064"/>
              <a:buNone/>
            </a:pPr>
            <a:r>
              <a:rPr lang="ru-RU" b="1" i="0" u="none" strike="noStrike" cap="none" dirty="0" smtClean="0">
                <a:solidFill>
                  <a:schemeClr val="dk1"/>
                </a:solidFill>
                <a:sym typeface="Verdana"/>
              </a:rPr>
              <a:t>7</a:t>
            </a:r>
            <a:r>
              <a:rPr lang="ru-RU" b="1" i="0" u="none" strike="noStrike" cap="none" dirty="0">
                <a:solidFill>
                  <a:schemeClr val="dk1"/>
                </a:solidFill>
                <a:sym typeface="Verdana"/>
              </a:rPr>
              <a:t>. Прежде чем пользоваться канализацией, убедитесь в ее исправности. </a:t>
            </a:r>
            <a:endParaRPr b="1" dirty="0"/>
          </a:p>
          <a:p>
            <a:pPr marL="0" marR="0" lvl="0" indent="0" algn="l" rtl="0">
              <a:lnSpc>
                <a:spcPct val="80000"/>
              </a:lnSpc>
              <a:spcBef>
                <a:spcPts val="250"/>
              </a:spcBef>
              <a:spcAft>
                <a:spcPts val="0"/>
              </a:spcAft>
              <a:buClr>
                <a:schemeClr val="accent1"/>
              </a:buClr>
              <a:buSzPts val="1064"/>
              <a:buNone/>
            </a:pPr>
            <a:r>
              <a:rPr lang="ru-RU" b="1" i="0" u="none" strike="noStrike" cap="none" dirty="0">
                <a:solidFill>
                  <a:schemeClr val="dk1"/>
                </a:solidFill>
                <a:sym typeface="Verdana"/>
              </a:rPr>
              <a:t>8. Не пользуйтесь открытым </a:t>
            </a:r>
            <a:r>
              <a:rPr lang="ru-RU" b="1" i="0" u="none" strike="noStrike" cap="none" dirty="0" smtClean="0">
                <a:solidFill>
                  <a:schemeClr val="dk1"/>
                </a:solidFill>
                <a:sym typeface="Verdana"/>
              </a:rPr>
              <a:t>огнем.</a:t>
            </a:r>
            <a:r>
              <a:rPr lang="ru-RU" b="1" i="0" u="none" strike="noStrike" cap="none" dirty="0">
                <a:solidFill>
                  <a:schemeClr val="dk1"/>
                </a:solidFill>
                <a:sym typeface="Verdana"/>
              </a:rPr>
              <a:t> </a:t>
            </a:r>
            <a:endParaRPr b="1" dirty="0"/>
          </a:p>
          <a:p>
            <a:pPr marL="0" marR="0" lvl="0" indent="0" algn="l" rtl="0">
              <a:lnSpc>
                <a:spcPct val="80000"/>
              </a:lnSpc>
              <a:spcBef>
                <a:spcPts val="250"/>
              </a:spcBef>
              <a:spcAft>
                <a:spcPts val="0"/>
              </a:spcAft>
              <a:buClr>
                <a:schemeClr val="accent1"/>
              </a:buClr>
              <a:buSzPts val="1064"/>
              <a:buNone/>
            </a:pPr>
            <a:r>
              <a:rPr lang="ru-RU" b="1" i="0" u="none" strike="noStrike" cap="none" dirty="0">
                <a:solidFill>
                  <a:schemeClr val="dk1"/>
                </a:solidFill>
                <a:sym typeface="Verdana"/>
              </a:rPr>
              <a:t>9. Будьте осторожны, спускаясь по лестнице. </a:t>
            </a:r>
            <a:endParaRPr b="1" dirty="0"/>
          </a:p>
          <a:p>
            <a:pPr marL="0" marR="0" lvl="0" indent="0" algn="l" rtl="0">
              <a:lnSpc>
                <a:spcPct val="80000"/>
              </a:lnSpc>
              <a:spcBef>
                <a:spcPts val="250"/>
              </a:spcBef>
              <a:spcAft>
                <a:spcPts val="0"/>
              </a:spcAft>
              <a:buClr>
                <a:schemeClr val="accent1"/>
              </a:buClr>
              <a:buSzPts val="1064"/>
              <a:buNone/>
            </a:pPr>
            <a:r>
              <a:rPr lang="ru-RU" b="1" i="0" u="none" strike="noStrike" cap="none" dirty="0">
                <a:solidFill>
                  <a:schemeClr val="dk1"/>
                </a:solidFill>
                <a:sym typeface="Verdana"/>
              </a:rPr>
              <a:t>10. Не подходите к явно поврежденным зданиям, не входите в них. </a:t>
            </a:r>
            <a:endParaRPr b="1" dirty="0"/>
          </a:p>
          <a:p>
            <a:pPr marL="0" marR="0" lvl="0" indent="0" algn="l" rtl="0">
              <a:lnSpc>
                <a:spcPct val="80000"/>
              </a:lnSpc>
              <a:spcBef>
                <a:spcPts val="250"/>
              </a:spcBef>
              <a:spcAft>
                <a:spcPts val="0"/>
              </a:spcAft>
              <a:buClr>
                <a:schemeClr val="accent1"/>
              </a:buClr>
              <a:buSzPts val="1064"/>
              <a:buNone/>
            </a:pPr>
            <a:r>
              <a:rPr lang="ru-RU" b="1" i="0" u="none" strike="noStrike" cap="none" dirty="0">
                <a:solidFill>
                  <a:schemeClr val="dk1"/>
                </a:solidFill>
                <a:sym typeface="Verdana"/>
              </a:rPr>
              <a:t>11. Будьте готовы к повторным сильным толчкам. </a:t>
            </a:r>
            <a:endParaRPr b="1" i="0" u="none" strike="noStrike" cap="none" dirty="0">
              <a:solidFill>
                <a:schemeClr val="dk1"/>
              </a:solidFill>
              <a:sym typeface="Verdana"/>
            </a:endParaRPr>
          </a:p>
        </p:txBody>
      </p:sp>
      <p:sp>
        <p:nvSpPr>
          <p:cNvPr id="134" name="Google Shape;134;p19"/>
          <p:cNvSpPr txBox="1">
            <a:spLocks noGrp="1"/>
          </p:cNvSpPr>
          <p:nvPr>
            <p:ph type="title"/>
          </p:nvPr>
        </p:nvSpPr>
        <p:spPr>
          <a:xfrm>
            <a:off x="500034" y="562708"/>
            <a:ext cx="8183591" cy="86164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00" b="1" i="0" u="none" strike="noStrike" cap="none" dirty="0">
                <a:solidFill>
                  <a:srgbClr val="FF8C3C"/>
                </a:solidFill>
                <a:latin typeface="Verdana"/>
                <a:ea typeface="Verdana"/>
                <a:cs typeface="Verdana"/>
                <a:sym typeface="Verdana"/>
              </a:rPr>
              <a:t>Как действовать после землетрясения</a:t>
            </a:r>
            <a:r>
              <a:rPr lang="ru-RU" sz="3200" b="1" i="0" u="none" strike="noStrike" cap="none" dirty="0" smtClean="0">
                <a:solidFill>
                  <a:srgbClr val="FF8C3C"/>
                </a:solidFill>
                <a:latin typeface="Verdana"/>
                <a:ea typeface="Verdana"/>
                <a:cs typeface="Verdana"/>
                <a:sym typeface="Verdana"/>
              </a:rPr>
              <a:t>?</a:t>
            </a:r>
            <a:endParaRPr sz="3200" b="1" i="0" u="none" strike="noStrike" cap="none" dirty="0">
              <a:solidFill>
                <a:srgbClr val="FF8C3C"/>
              </a:solidFill>
              <a:latin typeface="Verdana"/>
              <a:ea typeface="Verdana"/>
              <a:cs typeface="Verdana"/>
              <a:sym typeface="Verdana"/>
            </a:endParaRPr>
          </a:p>
        </p:txBody>
      </p:sp>
    </p:spTree>
    <p:extLst>
      <p:ext uri="{BB962C8B-B14F-4D97-AF65-F5344CB8AC3E}">
        <p14:creationId xmlns:p14="http://schemas.microsoft.com/office/powerpoint/2010/main" val="363779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500063" y="4929188"/>
            <a:ext cx="8183562"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a:solidFill>
                  <a:srgbClr val="FF8C3C"/>
                </a:solidFill>
                <a:latin typeface="Verdana"/>
                <a:ea typeface="Verdana"/>
                <a:cs typeface="Verdana"/>
                <a:sym typeface="Verdana"/>
              </a:rPr>
              <a:t>НАВОДНЕНИЕ. ПРАВИЛА ПОВЕДЕНИЯ И ДЕЙСТВИЯ НАСЕЛЕНИЯ</a:t>
            </a:r>
            <a:br>
              <a:rPr lang="ru-RU" sz="3240" b="1" i="0" u="none" strike="noStrike" cap="none">
                <a:solidFill>
                  <a:srgbClr val="FF8C3C"/>
                </a:solidFill>
                <a:latin typeface="Verdana"/>
                <a:ea typeface="Verdana"/>
                <a:cs typeface="Verdana"/>
                <a:sym typeface="Verdana"/>
              </a:rPr>
            </a:br>
            <a:endParaRPr sz="3240" b="1" i="0" u="none" strike="noStrike" cap="none">
              <a:solidFill>
                <a:srgbClr val="FF8C3C"/>
              </a:solidFill>
              <a:latin typeface="Verdana"/>
              <a:ea typeface="Verdana"/>
              <a:cs typeface="Verdana"/>
              <a:sym typeface="Verdana"/>
            </a:endParaRPr>
          </a:p>
        </p:txBody>
      </p:sp>
      <p:pic>
        <p:nvPicPr>
          <p:cNvPr id="140" name="Google Shape;140;p20" descr="http://www.etoday.ru/uploads/2010/05/27/floods_slovakia_east.jpg"/>
          <p:cNvPicPr preferRelativeResize="0"/>
          <p:nvPr/>
        </p:nvPicPr>
        <p:blipFill rotWithShape="1">
          <a:blip r:embed="rId3">
            <a:alphaModFix/>
          </a:blip>
          <a:srcRect/>
          <a:stretch/>
        </p:blipFill>
        <p:spPr>
          <a:xfrm>
            <a:off x="928688" y="857250"/>
            <a:ext cx="7358062" cy="2974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502920" y="530351"/>
            <a:ext cx="8183880" cy="4815371"/>
          </a:xfrm>
        </p:spPr>
        <p:txBody>
          <a:bodyPr/>
          <a:lstStyle/>
          <a:p>
            <a:pPr marL="86360" indent="0">
              <a:buNone/>
            </a:pPr>
            <a:r>
              <a:rPr lang="ru-RU" sz="2500" b="1" dirty="0"/>
              <a:t>К западу от </a:t>
            </a:r>
            <a:r>
              <a:rPr lang="ru-RU" sz="2500" b="1" dirty="0" smtClean="0"/>
              <a:t>зданий филиала, расположенных </a:t>
            </a:r>
            <a:r>
              <a:rPr lang="ru-RU" sz="2500" b="1" dirty="0"/>
              <a:t>по адресу: ул. Красногвардейская, 57, на расстоянии 400 м находится </a:t>
            </a:r>
            <a:r>
              <a:rPr lang="ru-RU" sz="2500" b="1" dirty="0">
                <a:solidFill>
                  <a:srgbClr val="FF0000"/>
                </a:solidFill>
              </a:rPr>
              <a:t>Нижнетагильский </a:t>
            </a:r>
            <a:r>
              <a:rPr lang="ru-RU" sz="2500" b="1" dirty="0" smtClean="0">
                <a:solidFill>
                  <a:srgbClr val="FF0000"/>
                </a:solidFill>
              </a:rPr>
              <a:t>пруд</a:t>
            </a:r>
            <a:r>
              <a:rPr lang="ru-RU" sz="2500" b="1" dirty="0" smtClean="0"/>
              <a:t>, </a:t>
            </a:r>
            <a:r>
              <a:rPr lang="ru-RU" sz="2500" b="1" dirty="0"/>
              <a:t>образованный запрудой реки Тагил. Подъём воды не превышает 1 м. Учитывая непосредственную близость Нижнетагильского пруда при значительном подъеме воды </a:t>
            </a:r>
            <a:r>
              <a:rPr lang="ru-RU" sz="2500" b="1" dirty="0" smtClean="0"/>
              <a:t>здания филиала </a:t>
            </a:r>
            <a:r>
              <a:rPr lang="ru-RU" sz="2500" b="1" dirty="0">
                <a:solidFill>
                  <a:srgbClr val="FF0000"/>
                </a:solidFill>
              </a:rPr>
              <a:t>могут оказаться в районе подтопления</a:t>
            </a:r>
            <a:r>
              <a:rPr lang="ru-RU" sz="2500" b="1" dirty="0"/>
              <a:t>. </a:t>
            </a:r>
          </a:p>
        </p:txBody>
      </p:sp>
    </p:spTree>
    <p:extLst>
      <p:ext uri="{BB962C8B-B14F-4D97-AF65-F5344CB8AC3E}">
        <p14:creationId xmlns:p14="http://schemas.microsoft.com/office/powerpoint/2010/main" val="20357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body" idx="1"/>
          </p:nvPr>
        </p:nvSpPr>
        <p:spPr>
          <a:xfrm>
            <a:off x="483578" y="703386"/>
            <a:ext cx="8271486" cy="3050929"/>
          </a:xfrm>
          <a:prstGeom prst="rect">
            <a:avLst/>
          </a:prstGeom>
          <a:noFill/>
          <a:ln>
            <a:noFill/>
          </a:ln>
        </p:spPr>
        <p:txBody>
          <a:bodyPr spcFirstLastPara="1" wrap="square" lIns="182875" tIns="91425" rIns="91425" bIns="45700" anchor="t" anchorCtr="0">
            <a:noAutofit/>
          </a:bodyPr>
          <a:lstStyle/>
          <a:p>
            <a:pPr marL="0" marR="0" lvl="0" indent="0" algn="l" rtl="0">
              <a:spcBef>
                <a:spcPts val="0"/>
              </a:spcBef>
              <a:spcAft>
                <a:spcPts val="0"/>
              </a:spcAft>
              <a:buClr>
                <a:schemeClr val="accent1"/>
              </a:buClr>
              <a:buSzPts val="1920"/>
              <a:buNone/>
            </a:pPr>
            <a:r>
              <a:rPr lang="ru-RU" sz="2400" b="1" i="0" u="none" strike="noStrike" cap="none" dirty="0">
                <a:solidFill>
                  <a:srgbClr val="FF0000"/>
                </a:solidFill>
                <a:latin typeface="Verdana"/>
                <a:ea typeface="Verdana"/>
                <a:cs typeface="Verdana"/>
                <a:sym typeface="Verdana"/>
              </a:rPr>
              <a:t>НАВОДНЕНИЕ</a:t>
            </a:r>
            <a:r>
              <a:rPr lang="ru-RU" sz="2400" b="1" i="0" u="none" strike="noStrike" cap="none" dirty="0">
                <a:solidFill>
                  <a:schemeClr val="dk1"/>
                </a:solidFill>
                <a:latin typeface="Verdana"/>
                <a:ea typeface="Verdana"/>
                <a:cs typeface="Verdana"/>
                <a:sym typeface="Verdana"/>
              </a:rPr>
              <a:t> </a:t>
            </a:r>
            <a:r>
              <a:rPr lang="ru-RU" sz="2400" b="0" i="0" u="none" strike="noStrike" cap="none" dirty="0">
                <a:solidFill>
                  <a:schemeClr val="dk1"/>
                </a:solidFill>
                <a:latin typeface="Verdana"/>
                <a:ea typeface="Verdana"/>
                <a:cs typeface="Verdana"/>
                <a:sym typeface="Verdana"/>
              </a:rPr>
              <a:t>– </a:t>
            </a:r>
            <a:r>
              <a:rPr lang="ru-RU" sz="2400" b="1" i="0" u="none" strike="noStrike" cap="none" dirty="0">
                <a:solidFill>
                  <a:schemeClr val="dk1"/>
                </a:solidFill>
                <a:latin typeface="Verdana"/>
                <a:ea typeface="Verdana"/>
                <a:cs typeface="Verdana"/>
                <a:sym typeface="Verdana"/>
              </a:rPr>
              <a:t>это стихийное бедствие, возникающее вследствие подъёма уровня воды в близлежащих водоёмах – реках, озёрах или море, в результате таяния снега, нагонов воды сильным ветром, при ледяных заторах и других препятствиях для естественного ухода воды</a:t>
            </a:r>
            <a:r>
              <a:rPr lang="ru-RU" sz="2400" b="1" i="0" u="none" strike="noStrike" cap="none" dirty="0" smtClean="0">
                <a:solidFill>
                  <a:schemeClr val="dk1"/>
                </a:solidFill>
                <a:latin typeface="Verdana"/>
                <a:ea typeface="Verdana"/>
                <a:cs typeface="Verdana"/>
                <a:sym typeface="Verdana"/>
              </a:rPr>
              <a:t>.</a:t>
            </a:r>
          </a:p>
          <a:p>
            <a:pPr marL="0" marR="0" lvl="0" indent="0" algn="l" rtl="0">
              <a:spcBef>
                <a:spcPts val="0"/>
              </a:spcBef>
              <a:spcAft>
                <a:spcPts val="0"/>
              </a:spcAft>
              <a:buClr>
                <a:schemeClr val="accent1"/>
              </a:buClr>
              <a:buSzPts val="1920"/>
              <a:buNone/>
            </a:pPr>
            <a:endParaRPr sz="2400" b="0" i="0" u="none" strike="noStrike" cap="none" dirty="0">
              <a:solidFill>
                <a:schemeClr val="dk1"/>
              </a:solidFill>
              <a:latin typeface="Verdana"/>
              <a:ea typeface="Verdana"/>
              <a:cs typeface="Verdana"/>
              <a:sym typeface="Verdana"/>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792" y="3427112"/>
            <a:ext cx="3623058" cy="241098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2" descr="http://blogs.agu.org/landslideblog/files/2011/07/11_07-Yingxiu-1.jpg"/>
          <p:cNvPicPr preferRelativeResize="0"/>
          <p:nvPr/>
        </p:nvPicPr>
        <p:blipFill rotWithShape="1">
          <a:blip r:embed="rId3">
            <a:alphaModFix/>
          </a:blip>
          <a:srcRect/>
          <a:stretch/>
        </p:blipFill>
        <p:spPr>
          <a:xfrm>
            <a:off x="404447" y="500041"/>
            <a:ext cx="8343900" cy="5654574"/>
          </a:xfrm>
          <a:prstGeom prst="rect">
            <a:avLst/>
          </a:prstGeom>
          <a:noFill/>
          <a:ln>
            <a:noFill/>
          </a:ln>
        </p:spPr>
      </p:pic>
      <p:sp>
        <p:nvSpPr>
          <p:cNvPr id="151" name="Google Shape;151;p22"/>
          <p:cNvSpPr txBox="1">
            <a:spLocks noGrp="1"/>
          </p:cNvSpPr>
          <p:nvPr>
            <p:ph type="title"/>
          </p:nvPr>
        </p:nvSpPr>
        <p:spPr>
          <a:xfrm>
            <a:off x="642938" y="857250"/>
            <a:ext cx="8183562"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Что делать во время наводнения?</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sp>
        <p:nvSpPr>
          <p:cNvPr id="152" name="Google Shape;152;p22"/>
          <p:cNvSpPr txBox="1">
            <a:spLocks noGrp="1"/>
          </p:cNvSpPr>
          <p:nvPr>
            <p:ph type="body" idx="1"/>
          </p:nvPr>
        </p:nvSpPr>
        <p:spPr>
          <a:xfrm>
            <a:off x="500063" y="1571625"/>
            <a:ext cx="8183562" cy="4187825"/>
          </a:xfrm>
          <a:prstGeom prst="rect">
            <a:avLst/>
          </a:prstGeom>
          <a:noFill/>
          <a:ln>
            <a:noFill/>
          </a:ln>
        </p:spPr>
        <p:txBody>
          <a:bodyPr spcFirstLastPara="1" wrap="square" lIns="182875" tIns="91425" rIns="91425" bIns="45700" anchor="t" anchorCtr="0">
            <a:noAutofit/>
          </a:bodyPr>
          <a:lstStyle/>
          <a:p>
            <a:pPr marL="265176" indent="-265176">
              <a:lnSpc>
                <a:spcPct val="80000"/>
              </a:lnSpc>
              <a:spcBef>
                <a:spcPts val="0"/>
              </a:spcBef>
              <a:buSzPts val="1400"/>
            </a:pPr>
            <a:r>
              <a:rPr lang="ru-RU" sz="1750" b="1" dirty="0" smtClean="0"/>
              <a:t>Выключите </a:t>
            </a:r>
            <a:r>
              <a:rPr lang="ru-RU" sz="1750" b="1" dirty="0"/>
              <a:t>электричество и перекройте газ, погасите огонь в печах и закрепите, насколько это возможно, все лёгкие плавучие предметы, которые находятся снаружи дома.</a:t>
            </a:r>
            <a:endParaRPr lang="ru-RU" sz="1800" b="1" dirty="0"/>
          </a:p>
          <a:p>
            <a:pPr marL="265176" marR="0" lvl="0" indent="-265176" algn="l" rtl="0">
              <a:lnSpc>
                <a:spcPct val="80000"/>
              </a:lnSpc>
              <a:spcBef>
                <a:spcPts val="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Уходите </a:t>
            </a:r>
            <a:r>
              <a:rPr lang="ru-RU" sz="1750" b="1" i="0" u="none" strike="noStrike" cap="none" dirty="0">
                <a:solidFill>
                  <a:schemeClr val="dk1"/>
                </a:solidFill>
                <a:sym typeface="Verdana"/>
              </a:rPr>
              <a:t>(уезжайте) в безопасный район или на участок местности, находящийся на значительном возвышении. Возьмите с собой документы, ценные вещи, тёплую одежду, воду и двухсуточный запас продуктов.</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Если </a:t>
            </a:r>
            <a:r>
              <a:rPr lang="ru-RU" sz="1750" b="1" i="0" u="none" strike="noStrike" cap="none" dirty="0">
                <a:solidFill>
                  <a:schemeClr val="dk1"/>
                </a:solidFill>
                <a:sym typeface="Verdana"/>
              </a:rPr>
              <a:t>не проводится организованная эвакуация вашего района, то до прибытия помощи или до начала ухода воды оставайтесь на верхних этажах зданий, на чердаках и крышах домов, деревьях и других высоких объектах.</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a:solidFill>
                  <a:schemeClr val="dk1"/>
                </a:solidFill>
                <a:sym typeface="Verdana"/>
              </a:rPr>
              <a:t>Внимательно слушайте спасателей, чётко выполняйте их требования.</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a:solidFill>
                  <a:schemeClr val="dk1"/>
                </a:solidFill>
                <a:sym typeface="Verdana"/>
              </a:rPr>
              <a:t>Не пытайтесь выбраться из затопленного района самостоятельно.</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a:solidFill>
                  <a:schemeClr val="dk1"/>
                </a:solidFill>
                <a:sym typeface="Verdana"/>
              </a:rPr>
              <a:t>По возможности пытайтесь спасти людей, находящихся в воде. </a:t>
            </a:r>
            <a:endParaRPr sz="1750" b="1" i="0" u="none" strike="noStrike" cap="none" dirty="0">
              <a:solidFill>
                <a:schemeClr val="dk1"/>
              </a:solidFill>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315" y="4818185"/>
            <a:ext cx="8361485" cy="782515"/>
          </a:xfrm>
        </p:spPr>
        <p:txBody>
          <a:bodyPr/>
          <a:lstStyle/>
          <a:p>
            <a:pPr algn="ctr"/>
            <a:r>
              <a:rPr lang="ru-RU" sz="2400" dirty="0" smtClean="0">
                <a:solidFill>
                  <a:schemeClr val="tx1"/>
                </a:solidFill>
              </a:rPr>
              <a:t>Источник: </a:t>
            </a:r>
            <a:r>
              <a:rPr lang="ru-RU" sz="2400" b="0" dirty="0" smtClean="0">
                <a:solidFill>
                  <a:schemeClr val="tx1"/>
                </a:solidFill>
              </a:rPr>
              <a:t>официальный сайт МЧС России</a:t>
            </a:r>
            <a:endParaRPr lang="ru-RU" sz="2400" dirty="0">
              <a:solidFill>
                <a:schemeClr val="tx1"/>
              </a:solidFill>
            </a:endParaRPr>
          </a:p>
        </p:txBody>
      </p:sp>
      <p:sp>
        <p:nvSpPr>
          <p:cNvPr id="3" name="Текст 2"/>
          <p:cNvSpPr>
            <a:spLocks noGrp="1"/>
          </p:cNvSpPr>
          <p:nvPr>
            <p:ph type="body" idx="1"/>
          </p:nvPr>
        </p:nvSpPr>
        <p:spPr/>
        <p:txBody>
          <a:bodyPr/>
          <a:lstStyle/>
          <a:p>
            <a:pPr marL="86360" indent="0">
              <a:buNone/>
            </a:pPr>
            <a:r>
              <a:rPr lang="ru-RU" b="1" dirty="0" smtClean="0">
                <a:solidFill>
                  <a:srgbClr val="FF0000"/>
                </a:solidFill>
              </a:rPr>
              <a:t>Справка:</a:t>
            </a:r>
          </a:p>
          <a:p>
            <a:pPr marL="86360" indent="0">
              <a:buNone/>
            </a:pPr>
            <a:endParaRPr lang="ru-RU" sz="2400" b="1" cap="all" dirty="0" smtClean="0">
              <a:solidFill>
                <a:srgbClr val="FF0000"/>
              </a:solidFill>
            </a:endParaRPr>
          </a:p>
          <a:p>
            <a:pPr marL="86360" indent="0">
              <a:buNone/>
            </a:pPr>
            <a:r>
              <a:rPr lang="ru-RU" sz="2400" b="1" cap="all" dirty="0" smtClean="0">
                <a:solidFill>
                  <a:srgbClr val="FF0000"/>
                </a:solidFill>
              </a:rPr>
              <a:t>ЭПИЗООТИЯ</a:t>
            </a:r>
            <a:r>
              <a:rPr lang="ru-RU" sz="2400" b="1" cap="all" dirty="0" smtClean="0"/>
              <a:t> – </a:t>
            </a:r>
            <a:r>
              <a:rPr lang="ru-RU" sz="2400" dirty="0" smtClean="0"/>
              <a:t>одновременное </a:t>
            </a:r>
            <a:r>
              <a:rPr lang="ru-RU" sz="2400" dirty="0"/>
              <a:t>прогрессирующее во времени и пространстве в пределах определённого региона распространение инфекционной болезни среди большого числа одного или многих видов сельскохозяйственных животных, значительно превышающее обычно регистрируемый на данной территории уровень </a:t>
            </a:r>
            <a:r>
              <a:rPr lang="ru-RU" sz="2400" dirty="0" smtClean="0"/>
              <a:t>заболеваемости.</a:t>
            </a:r>
            <a:endParaRPr lang="ru-RU" sz="2400" dirty="0"/>
          </a:p>
          <a:p>
            <a:pPr marL="86360" indent="0">
              <a:buNone/>
            </a:pPr>
            <a:endParaRPr lang="ru-RU" dirty="0"/>
          </a:p>
        </p:txBody>
      </p:sp>
    </p:spTree>
    <p:extLst>
      <p:ext uri="{BB962C8B-B14F-4D97-AF65-F5344CB8AC3E}">
        <p14:creationId xmlns:p14="http://schemas.microsoft.com/office/powerpoint/2010/main" val="3734168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246185" y="307731"/>
            <a:ext cx="8590084" cy="6207369"/>
          </a:xfrm>
          <a:prstGeom prst="rect">
            <a:avLst/>
          </a:prstGeom>
        </p:spPr>
      </p:pic>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55813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3" descr="http://blogs.agu.org/landslideblog/files/2011/07/11_07-Yingxiu-1.jpg"/>
          <p:cNvPicPr preferRelativeResize="0"/>
          <p:nvPr/>
        </p:nvPicPr>
        <p:blipFill rotWithShape="1">
          <a:blip r:embed="rId3">
            <a:alphaModFix/>
          </a:blip>
          <a:srcRect/>
          <a:stretch/>
        </p:blipFill>
        <p:spPr>
          <a:xfrm>
            <a:off x="571472" y="500042"/>
            <a:ext cx="8001056" cy="5330376"/>
          </a:xfrm>
          <a:prstGeom prst="rect">
            <a:avLst/>
          </a:prstGeom>
          <a:noFill/>
          <a:ln>
            <a:noFill/>
          </a:ln>
        </p:spPr>
      </p:pic>
      <p:sp>
        <p:nvSpPr>
          <p:cNvPr id="158" name="Google Shape;158;p23"/>
          <p:cNvSpPr txBox="1">
            <a:spLocks noGrp="1"/>
          </p:cNvSpPr>
          <p:nvPr>
            <p:ph type="title"/>
          </p:nvPr>
        </p:nvSpPr>
        <p:spPr>
          <a:xfrm>
            <a:off x="642938" y="0"/>
            <a:ext cx="8183562" cy="10509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ru-RU" sz="3240" b="1" i="0" u="none" strike="noStrike" cap="none">
                <a:solidFill>
                  <a:srgbClr val="FF8C3C"/>
                </a:solidFill>
                <a:latin typeface="Verdana"/>
                <a:ea typeface="Verdana"/>
                <a:cs typeface="Verdana"/>
                <a:sym typeface="Verdana"/>
              </a:rPr>
              <a:t>Что делать после наводнения?</a:t>
            </a:r>
            <a:endParaRPr sz="3240" b="1" i="0" u="none" strike="noStrike" cap="none">
              <a:solidFill>
                <a:srgbClr val="FF8C3C"/>
              </a:solidFill>
              <a:latin typeface="Verdana"/>
              <a:ea typeface="Verdana"/>
              <a:cs typeface="Verdana"/>
              <a:sym typeface="Verdana"/>
            </a:endParaRPr>
          </a:p>
        </p:txBody>
      </p:sp>
      <p:sp>
        <p:nvSpPr>
          <p:cNvPr id="159" name="Google Shape;159;p23"/>
          <p:cNvSpPr txBox="1">
            <a:spLocks noGrp="1"/>
          </p:cNvSpPr>
          <p:nvPr>
            <p:ph type="body" idx="1"/>
          </p:nvPr>
        </p:nvSpPr>
        <p:spPr>
          <a:xfrm>
            <a:off x="422032" y="1214437"/>
            <a:ext cx="8333032" cy="4992931"/>
          </a:xfrm>
          <a:prstGeom prst="rect">
            <a:avLst/>
          </a:prstGeom>
          <a:noFill/>
          <a:ln>
            <a:noFill/>
          </a:ln>
        </p:spPr>
        <p:txBody>
          <a:bodyPr spcFirstLastPara="1" wrap="square" lIns="182875" tIns="91425" rIns="91425" bIns="45700" anchor="t" anchorCtr="0">
            <a:noAutofit/>
          </a:bodyPr>
          <a:lstStyle/>
          <a:p>
            <a:pPr marL="265176" marR="0" lvl="0" indent="-265176" algn="l" rtl="0">
              <a:lnSpc>
                <a:spcPct val="80000"/>
              </a:lnSpc>
              <a:spcBef>
                <a:spcPts val="0"/>
              </a:spcBef>
              <a:spcAft>
                <a:spcPts val="0"/>
              </a:spcAft>
              <a:buClr>
                <a:schemeClr val="accent1"/>
              </a:buClr>
              <a:buSzPts val="1568"/>
              <a:buFont typeface="Noto Sans Symbols"/>
              <a:buChar char="●"/>
            </a:pPr>
            <a:r>
              <a:rPr lang="ru-RU" sz="1960" b="1" i="0" u="none" strike="noStrike" cap="none" dirty="0">
                <a:solidFill>
                  <a:schemeClr val="dk1"/>
                </a:solidFill>
                <a:sym typeface="Verdana"/>
              </a:rPr>
              <a:t>Достаньте аптечку первой помощи, помогите раненым. Слушайте радио и следуйте инструкциям спасательных служб. </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Соблюдайте осторожность, вернувшись в дом.</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Проверьте, надежны ли его конструкции (стены, полы). </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Обнаружив в доме и вокруг него лужу стоячей воды, немедленно залейте ее 2 литрами отбеливателя или засыпьте хлорной известью. </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Не отводите всю воду </a:t>
            </a:r>
            <a:r>
              <a:rPr lang="ru-RU" sz="1960" b="1" i="0" u="none" strike="noStrike" cap="none" dirty="0" smtClean="0">
                <a:solidFill>
                  <a:schemeClr val="dk1"/>
                </a:solidFill>
                <a:sym typeface="Verdana"/>
              </a:rPr>
              <a:t>сразу </a:t>
            </a:r>
            <a:r>
              <a:rPr lang="ru-RU" sz="1960" b="1" i="0" u="none" strike="noStrike" cap="none" dirty="0">
                <a:solidFill>
                  <a:schemeClr val="dk1"/>
                </a:solidFill>
                <a:sym typeface="Verdana"/>
              </a:rPr>
              <a:t>(это может повредить фундамент) каждый день отводите только около трети общего объема воды. </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Опасайтесь электрического удара, если слой воды на полу толще 5 см., носите резиновые сапоги. Убедитесь в том, что электрические кабели не </a:t>
            </a:r>
            <a:r>
              <a:rPr lang="ru-RU" sz="1960" b="1" dirty="0" smtClean="0"/>
              <a:t>соприкасаются</a:t>
            </a:r>
            <a:r>
              <a:rPr lang="ru-RU" sz="1960" b="1" i="0" u="none" strike="noStrike" cap="none" dirty="0" smtClean="0">
                <a:solidFill>
                  <a:schemeClr val="dk1"/>
                </a:solidFill>
                <a:sym typeface="Verdana"/>
              </a:rPr>
              <a:t> </a:t>
            </a:r>
            <a:r>
              <a:rPr lang="ru-RU" sz="1960" b="1" i="0" u="none" strike="noStrike" cap="none" dirty="0">
                <a:solidFill>
                  <a:schemeClr val="dk1"/>
                </a:solidFill>
                <a:sym typeface="Verdana"/>
              </a:rPr>
              <a:t>с водой.</a:t>
            </a:r>
            <a:endParaRPr b="1" dirty="0"/>
          </a:p>
          <a:p>
            <a:pPr marL="265176" marR="0" lvl="0" indent="-165607" algn="l" rtl="0">
              <a:lnSpc>
                <a:spcPct val="80000"/>
              </a:lnSpc>
              <a:spcBef>
                <a:spcPts val="250"/>
              </a:spcBef>
              <a:spcAft>
                <a:spcPts val="0"/>
              </a:spcAft>
              <a:buClr>
                <a:schemeClr val="accent1"/>
              </a:buClr>
              <a:buSzPts val="1568"/>
              <a:buFont typeface="Noto Sans Symbols"/>
              <a:buNone/>
            </a:pPr>
            <a:endParaRPr sz="1960" b="1" i="0" u="none" strike="noStrike" cap="none" dirty="0">
              <a:solidFill>
                <a:schemeClr val="dk1"/>
              </a:solidFill>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descr="http://blogs.agu.org/landslideblog/files/2011/07/11_07-Yingxiu-1.jpg"/>
          <p:cNvPicPr preferRelativeResize="0"/>
          <p:nvPr/>
        </p:nvPicPr>
        <p:blipFill rotWithShape="1">
          <a:blip r:embed="rId3">
            <a:alphaModFix/>
          </a:blip>
          <a:srcRect/>
          <a:stretch/>
        </p:blipFill>
        <p:spPr>
          <a:xfrm>
            <a:off x="500034" y="500042"/>
            <a:ext cx="8001056" cy="5330376"/>
          </a:xfrm>
          <a:prstGeom prst="rect">
            <a:avLst/>
          </a:prstGeom>
          <a:noFill/>
          <a:ln>
            <a:noFill/>
          </a:ln>
        </p:spPr>
      </p:pic>
      <p:sp>
        <p:nvSpPr>
          <p:cNvPr id="165" name="Google Shape;165;p24"/>
          <p:cNvSpPr txBox="1">
            <a:spLocks noGrp="1"/>
          </p:cNvSpPr>
          <p:nvPr>
            <p:ph type="title"/>
          </p:nvPr>
        </p:nvSpPr>
        <p:spPr>
          <a:xfrm>
            <a:off x="571500" y="0"/>
            <a:ext cx="8183563" cy="10509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ru-RU" sz="3240" b="1" i="0" u="none" strike="noStrike" cap="none">
                <a:solidFill>
                  <a:srgbClr val="FF8C3C"/>
                </a:solidFill>
                <a:latin typeface="Verdana"/>
                <a:ea typeface="Verdana"/>
                <a:cs typeface="Verdana"/>
                <a:sym typeface="Verdana"/>
              </a:rPr>
              <a:t>Что делать после наводнения?</a:t>
            </a:r>
            <a:endParaRPr sz="3240" b="1" i="0" u="none" strike="noStrike" cap="none">
              <a:solidFill>
                <a:srgbClr val="FF8C3C"/>
              </a:solidFill>
              <a:latin typeface="Verdana"/>
              <a:ea typeface="Verdana"/>
              <a:cs typeface="Verdana"/>
              <a:sym typeface="Verdana"/>
            </a:endParaRPr>
          </a:p>
        </p:txBody>
      </p:sp>
      <p:sp>
        <p:nvSpPr>
          <p:cNvPr id="166" name="Google Shape;166;p24"/>
          <p:cNvSpPr txBox="1">
            <a:spLocks noGrp="1"/>
          </p:cNvSpPr>
          <p:nvPr>
            <p:ph type="body" idx="1"/>
          </p:nvPr>
        </p:nvSpPr>
        <p:spPr>
          <a:xfrm>
            <a:off x="500063" y="1214438"/>
            <a:ext cx="8183562" cy="4545012"/>
          </a:xfrm>
          <a:prstGeom prst="rect">
            <a:avLst/>
          </a:prstGeom>
          <a:noFill/>
          <a:ln>
            <a:noFill/>
          </a:ln>
        </p:spPr>
        <p:txBody>
          <a:bodyPr spcFirstLastPara="1" wrap="square" lIns="182875" tIns="91425" rIns="91425" bIns="45700" anchor="t" anchorCtr="0">
            <a:noAutofit/>
          </a:bodyPr>
          <a:lstStyle/>
          <a:p>
            <a:pPr marL="265176" marR="0" lvl="0" indent="-265176" algn="l" rtl="0">
              <a:lnSpc>
                <a:spcPct val="80000"/>
              </a:lnSpc>
              <a:spcBef>
                <a:spcPts val="0"/>
              </a:spcBef>
              <a:spcAft>
                <a:spcPts val="0"/>
              </a:spcAft>
              <a:buClr>
                <a:schemeClr val="accent1"/>
              </a:buClr>
              <a:buSzPts val="1568"/>
              <a:buFont typeface="Noto Sans Symbols"/>
              <a:buChar char="●"/>
            </a:pPr>
            <a:r>
              <a:rPr lang="ru-RU" sz="1960" b="1" i="0" u="none" strike="noStrike" cap="none" dirty="0">
                <a:solidFill>
                  <a:schemeClr val="dk1"/>
                </a:solidFill>
                <a:sym typeface="Verdana"/>
              </a:rPr>
              <a:t>Если Вы подозреваете, что питьевая вода в колодце или колонке загрязнена - используйте воду, заранее запасенную в </a:t>
            </a:r>
            <a:r>
              <a:rPr lang="ru-RU" sz="1960" b="1" i="0" u="none" strike="noStrike" cap="none" dirty="0" smtClean="0">
                <a:solidFill>
                  <a:schemeClr val="dk1"/>
                </a:solidFill>
                <a:sym typeface="Verdana"/>
              </a:rPr>
              <a:t>бутылках, </a:t>
            </a:r>
            <a:r>
              <a:rPr lang="ru-RU" sz="1960" b="1" i="0" u="none" strike="noStrike" cap="none" dirty="0">
                <a:solidFill>
                  <a:schemeClr val="dk1"/>
                </a:solidFill>
                <a:sym typeface="Verdana"/>
              </a:rPr>
              <a:t>или же кипятите ее в течение 5 минут. </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Вымойте или обеззаразьте загрязненную посуду и столовые приборы, используя для этого кипяток или отбеливатель (чайную ложку отбеливателя на раковину, наполненную водой). </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Не поднимайте температуру воздуха в доме выше + 4 градусов, прежде чем не будет отведена вся стоячая вода. Очистите дом от всех обломков и пропитанных водой </a:t>
            </a:r>
            <a:r>
              <a:rPr lang="ru-RU" sz="1960" b="1" i="0" u="none" strike="noStrike" cap="none" dirty="0" smtClean="0">
                <a:solidFill>
                  <a:schemeClr val="dk1"/>
                </a:solidFill>
                <a:sym typeface="Verdana"/>
              </a:rPr>
              <a:t>вещей.</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Уберите оставшиеся ил и грязь, выбросьте загрязненные постельные принадлежности, одежду, мебель и другие предметы. Протрите все поверхности в доме. При этом обеспечьте хорошую вентиляцию, чтобы очистить воздух от токсичных испарений.</a:t>
            </a:r>
            <a:endParaRPr b="1" dirty="0"/>
          </a:p>
          <a:p>
            <a:pPr marL="265176" marR="0" lvl="0" indent="-165607" algn="l" rtl="0">
              <a:lnSpc>
                <a:spcPct val="80000"/>
              </a:lnSpc>
              <a:spcBef>
                <a:spcPts val="250"/>
              </a:spcBef>
              <a:spcAft>
                <a:spcPts val="0"/>
              </a:spcAft>
              <a:buClr>
                <a:schemeClr val="accent1"/>
              </a:buClr>
              <a:buSzPts val="1568"/>
              <a:buFont typeface="Noto Sans Symbols"/>
              <a:buNone/>
            </a:pPr>
            <a:endParaRPr sz="196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78205"/>
            <a:ext cx="8183880" cy="1051560"/>
          </a:xfrm>
        </p:spPr>
        <p:txBody>
          <a:bodyPr/>
          <a:lstStyle/>
          <a:p>
            <a:endParaRPr lang="ru-RU"/>
          </a:p>
        </p:txBody>
      </p:sp>
      <p:pic>
        <p:nvPicPr>
          <p:cNvPr id="7" name="Рисунок 6"/>
          <p:cNvPicPr>
            <a:picLocks noChangeAspect="1"/>
          </p:cNvPicPr>
          <p:nvPr/>
        </p:nvPicPr>
        <p:blipFill>
          <a:blip r:embed="rId2"/>
          <a:stretch>
            <a:fillRect/>
          </a:stretch>
        </p:blipFill>
        <p:spPr>
          <a:xfrm>
            <a:off x="329160" y="298206"/>
            <a:ext cx="8524693" cy="6260856"/>
          </a:xfrm>
          <a:prstGeom prst="rect">
            <a:avLst/>
          </a:prstGeom>
        </p:spPr>
      </p:pic>
      <p:sp>
        <p:nvSpPr>
          <p:cNvPr id="3" name="Текст 2"/>
          <p:cNvSpPr>
            <a:spLocks noGrp="1"/>
          </p:cNvSpPr>
          <p:nvPr>
            <p:ph type="body" idx="1"/>
          </p:nvPr>
        </p:nvSpPr>
        <p:spPr>
          <a:xfrm>
            <a:off x="502919" y="530352"/>
            <a:ext cx="8288667" cy="4187952"/>
          </a:xfrm>
        </p:spPr>
        <p:txBody>
          <a:bodyPr/>
          <a:lstStyle/>
          <a:p>
            <a:endParaRPr lang="ru-RU" dirty="0"/>
          </a:p>
        </p:txBody>
      </p:sp>
    </p:spTree>
    <p:extLst>
      <p:ext uri="{BB962C8B-B14F-4D97-AF65-F5344CB8AC3E}">
        <p14:creationId xmlns:p14="http://schemas.microsoft.com/office/powerpoint/2010/main" val="1108190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503238" y="4983163"/>
            <a:ext cx="8183562" cy="105251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a:solidFill>
                  <a:srgbClr val="FF8C3C"/>
                </a:solidFill>
                <a:latin typeface="Verdana"/>
                <a:ea typeface="Verdana"/>
                <a:cs typeface="Verdana"/>
                <a:sym typeface="Verdana"/>
              </a:rPr>
              <a:t>СЕЛЕВЫЕ ПОТОКИ, ОПОЛЗНИ. ПРАВИЛА ПОВЕДЕНИЯ И ДЕЙСТВИЯ НАСЕЛЕНИЯ</a:t>
            </a:r>
            <a:br>
              <a:rPr lang="ru-RU" sz="3240" b="1" i="0" u="none" strike="noStrike" cap="none">
                <a:solidFill>
                  <a:srgbClr val="FF8C3C"/>
                </a:solidFill>
                <a:latin typeface="Verdana"/>
                <a:ea typeface="Verdana"/>
                <a:cs typeface="Verdana"/>
                <a:sym typeface="Verdana"/>
              </a:rPr>
            </a:br>
            <a:endParaRPr sz="3240" b="1" i="0" u="none" strike="noStrike" cap="none">
              <a:solidFill>
                <a:srgbClr val="FF8C3C"/>
              </a:solidFill>
              <a:latin typeface="Verdana"/>
              <a:ea typeface="Verdana"/>
              <a:cs typeface="Verdana"/>
              <a:sym typeface="Verdana"/>
            </a:endParaRPr>
          </a:p>
        </p:txBody>
      </p:sp>
      <p:pic>
        <p:nvPicPr>
          <p:cNvPr id="172" name="Google Shape;172;p25" descr="http://earth-chronicles.ru/Publications/67/68774.jpg"/>
          <p:cNvPicPr preferRelativeResize="0"/>
          <p:nvPr/>
        </p:nvPicPr>
        <p:blipFill rotWithShape="1">
          <a:blip r:embed="rId3">
            <a:alphaModFix/>
          </a:blip>
          <a:srcRect/>
          <a:stretch/>
        </p:blipFill>
        <p:spPr>
          <a:xfrm>
            <a:off x="714375" y="714375"/>
            <a:ext cx="3541713" cy="2357438"/>
          </a:xfrm>
          <a:prstGeom prst="rect">
            <a:avLst/>
          </a:prstGeom>
          <a:noFill/>
          <a:ln>
            <a:noFill/>
          </a:ln>
        </p:spPr>
      </p:pic>
      <p:pic>
        <p:nvPicPr>
          <p:cNvPr id="173" name="Google Shape;173;p25" descr="http://earth-chronicles.ru/Publications/90/5/c82a8d0b.jpg"/>
          <p:cNvPicPr preferRelativeResize="0"/>
          <p:nvPr/>
        </p:nvPicPr>
        <p:blipFill rotWithShape="1">
          <a:blip r:embed="rId4">
            <a:alphaModFix/>
          </a:blip>
          <a:srcRect/>
          <a:stretch/>
        </p:blipFill>
        <p:spPr>
          <a:xfrm>
            <a:off x="4500563" y="1285875"/>
            <a:ext cx="4071937" cy="2714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body" idx="1"/>
          </p:nvPr>
        </p:nvSpPr>
        <p:spPr>
          <a:xfrm>
            <a:off x="500063" y="1143000"/>
            <a:ext cx="8183562" cy="4187825"/>
          </a:xfrm>
          <a:prstGeom prst="rect">
            <a:avLst/>
          </a:prstGeom>
          <a:noFill/>
          <a:ln>
            <a:noFill/>
          </a:ln>
        </p:spPr>
        <p:txBody>
          <a:bodyPr spcFirstLastPara="1" wrap="square" lIns="182875" tIns="91425" rIns="91425" bIns="45700" anchor="t" anchorCtr="0">
            <a:noAutofit/>
          </a:bodyPr>
          <a:lstStyle/>
          <a:p>
            <a:pPr marL="0" marR="0" lvl="0" indent="0" algn="l" rtl="0">
              <a:lnSpc>
                <a:spcPct val="90000"/>
              </a:lnSpc>
              <a:spcBef>
                <a:spcPts val="0"/>
              </a:spcBef>
              <a:spcAft>
                <a:spcPts val="0"/>
              </a:spcAft>
              <a:buClr>
                <a:schemeClr val="accent1"/>
              </a:buClr>
              <a:buSzPts val="2072"/>
              <a:buNone/>
            </a:pPr>
            <a:r>
              <a:rPr lang="ru-RU" sz="2590" b="1" i="0" u="none" strike="noStrike" cap="none" dirty="0">
                <a:solidFill>
                  <a:srgbClr val="FF0000"/>
                </a:solidFill>
                <a:latin typeface="Verdana"/>
                <a:ea typeface="Verdana"/>
                <a:cs typeface="Verdana"/>
                <a:sym typeface="Verdana"/>
              </a:rPr>
              <a:t>СЕЛЕВЫЕ ПОТОКИ </a:t>
            </a:r>
            <a:r>
              <a:rPr lang="ru-RU" sz="2590" b="1" i="0" u="none" strike="noStrike" cap="none" dirty="0">
                <a:solidFill>
                  <a:schemeClr val="dk1"/>
                </a:solidFill>
                <a:latin typeface="Verdana"/>
                <a:ea typeface="Verdana"/>
                <a:cs typeface="Verdana"/>
                <a:sym typeface="Verdana"/>
              </a:rPr>
              <a:t>– это потоки с гор смеси воды, песка, глины, щебня, осколков камней и даже валунов</a:t>
            </a:r>
            <a:r>
              <a:rPr lang="ru-RU" sz="2590" b="0" i="0" u="none" strike="noStrike" cap="none" dirty="0">
                <a:solidFill>
                  <a:schemeClr val="dk1"/>
                </a:solidFill>
                <a:latin typeface="Verdana"/>
                <a:ea typeface="Verdana"/>
                <a:cs typeface="Verdana"/>
                <a:sym typeface="Verdana"/>
              </a:rPr>
              <a:t>. </a:t>
            </a:r>
            <a:endParaRPr dirty="0"/>
          </a:p>
          <a:p>
            <a:pPr marL="265176" marR="0" lvl="0" indent="-133604" algn="l" rtl="0">
              <a:lnSpc>
                <a:spcPct val="90000"/>
              </a:lnSpc>
              <a:spcBef>
                <a:spcPts val="250"/>
              </a:spcBef>
              <a:spcAft>
                <a:spcPts val="0"/>
              </a:spcAft>
              <a:buClr>
                <a:schemeClr val="accent1"/>
              </a:buClr>
              <a:buSzPts val="2072"/>
              <a:buFont typeface="Noto Sans Symbols"/>
              <a:buNone/>
            </a:pPr>
            <a:endParaRPr sz="2590" b="0" i="0" u="none" strike="noStrike" cap="none" dirty="0">
              <a:solidFill>
                <a:schemeClr val="dk1"/>
              </a:solidFill>
              <a:latin typeface="Verdana"/>
              <a:ea typeface="Verdana"/>
              <a:cs typeface="Verdana"/>
              <a:sym typeface="Verdana"/>
            </a:endParaRPr>
          </a:p>
          <a:p>
            <a:pPr marL="0" marR="0" lvl="0" indent="0" algn="l" rtl="0">
              <a:lnSpc>
                <a:spcPct val="90000"/>
              </a:lnSpc>
              <a:spcBef>
                <a:spcPts val="250"/>
              </a:spcBef>
              <a:spcAft>
                <a:spcPts val="0"/>
              </a:spcAft>
              <a:buClr>
                <a:schemeClr val="accent1"/>
              </a:buClr>
              <a:buSzPts val="2072"/>
              <a:buNone/>
            </a:pPr>
            <a:r>
              <a:rPr lang="ru-RU" sz="2590" b="1" i="0" u="none" strike="noStrike" cap="none" dirty="0">
                <a:solidFill>
                  <a:srgbClr val="FF0000"/>
                </a:solidFill>
                <a:latin typeface="Verdana"/>
                <a:ea typeface="Verdana"/>
                <a:cs typeface="Verdana"/>
                <a:sym typeface="Verdana"/>
              </a:rPr>
              <a:t>ОПОЛЗЕНЬ</a:t>
            </a:r>
            <a:r>
              <a:rPr lang="ru-RU" sz="2590" b="1" i="0" u="none" strike="noStrike" cap="none" dirty="0">
                <a:solidFill>
                  <a:schemeClr val="dk1"/>
                </a:solidFill>
                <a:latin typeface="Verdana"/>
                <a:ea typeface="Verdana"/>
                <a:cs typeface="Verdana"/>
                <a:sym typeface="Verdana"/>
              </a:rPr>
              <a:t> — отделившаяся масса рыхлых </a:t>
            </a:r>
            <a:r>
              <a:rPr lang="ru-RU" sz="2590" b="1" dirty="0"/>
              <a:t>пород</a:t>
            </a:r>
            <a:r>
              <a:rPr lang="ru-RU" sz="2590" b="1" i="0" u="none" strike="noStrike" cap="none" dirty="0">
                <a:solidFill>
                  <a:schemeClr val="dk1"/>
                </a:solidFill>
                <a:latin typeface="Verdana"/>
                <a:ea typeface="Verdana"/>
                <a:cs typeface="Verdana"/>
                <a:sym typeface="Verdana"/>
              </a:rPr>
              <a:t>, медленно и постепенно или скачками оползающая по наклонной плоскости отрыва, сохраняя при этом часто свою связанность и монолитность и не опрокидывающаяся</a:t>
            </a:r>
            <a:r>
              <a:rPr lang="ru-RU" sz="2590" b="0" i="0" u="none" strike="noStrike" cap="none" dirty="0">
                <a:solidFill>
                  <a:schemeClr val="dk1"/>
                </a:solidFill>
                <a:latin typeface="Verdana"/>
                <a:ea typeface="Verdana"/>
                <a:cs typeface="Verdana"/>
                <a:sym typeface="Verdana"/>
              </a:rPr>
              <a:t>. </a:t>
            </a:r>
            <a:endParaRPr dirty="0"/>
          </a:p>
          <a:p>
            <a:pPr marL="265176" marR="0" lvl="0" indent="-133604" algn="l" rtl="0">
              <a:lnSpc>
                <a:spcPct val="90000"/>
              </a:lnSpc>
              <a:spcBef>
                <a:spcPts val="250"/>
              </a:spcBef>
              <a:spcAft>
                <a:spcPts val="0"/>
              </a:spcAft>
              <a:buClr>
                <a:schemeClr val="accent1"/>
              </a:buClr>
              <a:buSzPts val="2072"/>
              <a:buFont typeface="Noto Sans Symbols"/>
              <a:buNone/>
            </a:pPr>
            <a:endParaRPr sz="259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7" descr="http://earth-chronicles.ru/Publications/90/5/c82a8d0b.jpg"/>
          <p:cNvPicPr preferRelativeResize="0"/>
          <p:nvPr/>
        </p:nvPicPr>
        <p:blipFill rotWithShape="1">
          <a:blip r:embed="rId3">
            <a:alphaModFix/>
          </a:blip>
          <a:srcRect/>
          <a:stretch/>
        </p:blipFill>
        <p:spPr>
          <a:xfrm>
            <a:off x="474785" y="508834"/>
            <a:ext cx="8280277" cy="5786458"/>
          </a:xfrm>
          <a:prstGeom prst="rect">
            <a:avLst/>
          </a:prstGeom>
          <a:noFill/>
          <a:ln>
            <a:noFill/>
          </a:ln>
        </p:spPr>
      </p:pic>
      <p:sp>
        <p:nvSpPr>
          <p:cNvPr id="184" name="Google Shape;184;p27"/>
          <p:cNvSpPr txBox="1">
            <a:spLocks noGrp="1"/>
          </p:cNvSpPr>
          <p:nvPr>
            <p:ph type="title"/>
          </p:nvPr>
        </p:nvSpPr>
        <p:spPr>
          <a:xfrm>
            <a:off x="571500" y="1000125"/>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Что делать в случае оползня, селей?</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sp>
        <p:nvSpPr>
          <p:cNvPr id="185" name="Google Shape;185;p27"/>
          <p:cNvSpPr txBox="1">
            <a:spLocks noGrp="1"/>
          </p:cNvSpPr>
          <p:nvPr>
            <p:ph type="body" idx="1"/>
          </p:nvPr>
        </p:nvSpPr>
        <p:spPr>
          <a:xfrm>
            <a:off x="571472" y="1468315"/>
            <a:ext cx="8183591" cy="4686300"/>
          </a:xfrm>
          <a:prstGeom prst="rect">
            <a:avLst/>
          </a:prstGeom>
          <a:noFill/>
          <a:ln>
            <a:noFill/>
          </a:ln>
        </p:spPr>
        <p:txBody>
          <a:bodyPr spcFirstLastPara="1" wrap="square" lIns="182875" tIns="91425" rIns="91425" bIns="45700" anchor="t" anchorCtr="0">
            <a:noAutofit/>
          </a:bodyPr>
          <a:lstStyle/>
          <a:p>
            <a:pPr marL="0" marR="0" lvl="0" indent="0" algn="ctr" rtl="0">
              <a:lnSpc>
                <a:spcPct val="80000"/>
              </a:lnSpc>
              <a:spcBef>
                <a:spcPts val="0"/>
              </a:spcBef>
              <a:spcAft>
                <a:spcPts val="0"/>
              </a:spcAft>
              <a:buClr>
                <a:schemeClr val="accent1"/>
              </a:buClr>
              <a:buSzPts val="1568"/>
              <a:buNone/>
            </a:pPr>
            <a:r>
              <a:rPr lang="ru-RU" sz="3600" b="1" i="0" u="none" strike="noStrike" cap="none" dirty="0">
                <a:solidFill>
                  <a:srgbClr val="FF0000"/>
                </a:solidFill>
                <a:sym typeface="Verdana"/>
              </a:rPr>
              <a:t>НЕ </a:t>
            </a:r>
            <a:r>
              <a:rPr lang="ru-RU" sz="3600" b="1" dirty="0">
                <a:solidFill>
                  <a:srgbClr val="FF0000"/>
                </a:solidFill>
              </a:rPr>
              <a:t>ПАНИКУЙТЕ!</a:t>
            </a:r>
            <a:endParaRPr sz="3600" b="1" dirty="0">
              <a:solidFill>
                <a:srgbClr val="FF0000"/>
              </a:solidFill>
            </a:endParaRPr>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В случае оповещения населения о приближающемся селевом потоке или начавшемся оползне, а также при первых признаках их проявления нужно как можно быстрее покинуть помещение, предупредить об опасности окружающих и выйти в безопасное место. </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Покидая помещения, следует затушить печи, перекрыть газовые краны и выключить свет и электроприборы. Это поможет предотвратить возникновение пожаров.</a:t>
            </a:r>
            <a:endParaRPr b="1" dirty="0"/>
          </a:p>
          <a:p>
            <a:pPr marL="265176" marR="0" lvl="0" indent="-265176" algn="l" rtl="0">
              <a:lnSpc>
                <a:spcPct val="80000"/>
              </a:lnSpc>
              <a:spcBef>
                <a:spcPts val="250"/>
              </a:spcBef>
              <a:spcAft>
                <a:spcPts val="0"/>
              </a:spcAft>
              <a:buClr>
                <a:schemeClr val="accent1"/>
              </a:buClr>
              <a:buSzPts val="1568"/>
              <a:buFont typeface="Noto Sans Symbols"/>
              <a:buChar char="●"/>
            </a:pPr>
            <a:r>
              <a:rPr lang="ru-RU" sz="1960" b="1" i="0" u="none" strike="noStrike" cap="none" dirty="0">
                <a:solidFill>
                  <a:schemeClr val="dk1"/>
                </a:solidFill>
                <a:sym typeface="Verdana"/>
              </a:rPr>
              <a:t>В случае захвата кого-либо движущимся потоком селя нужно оказать пострадавшему помощь всеми имеющимися средствами. Такими средствами могут быть шесты, канаты или веревки, подаваемые спасаемым. Выводить спасаемых из потока нужно по направлению потока с постепенным приближением к его краю.</a:t>
            </a:r>
            <a:endParaRPr b="1" dirty="0"/>
          </a:p>
          <a:p>
            <a:pPr marL="265176" marR="0" lvl="0" indent="-165607" algn="l" rtl="0">
              <a:lnSpc>
                <a:spcPct val="80000"/>
              </a:lnSpc>
              <a:spcBef>
                <a:spcPts val="250"/>
              </a:spcBef>
              <a:spcAft>
                <a:spcPts val="0"/>
              </a:spcAft>
              <a:buClr>
                <a:schemeClr val="accent1"/>
              </a:buClr>
              <a:buSzPts val="1568"/>
              <a:buFont typeface="Noto Sans Symbols"/>
              <a:buNone/>
            </a:pPr>
            <a:endParaRPr sz="1960" b="1" i="0" u="none" strike="noStrike" cap="none" dirty="0">
              <a:solidFill>
                <a:schemeClr val="dk1"/>
              </a:solidFill>
              <a:sym typeface="Verdana"/>
            </a:endParaRPr>
          </a:p>
          <a:p>
            <a:pPr marL="265176" marR="0" lvl="0" indent="-165607" algn="l" rtl="0">
              <a:lnSpc>
                <a:spcPct val="80000"/>
              </a:lnSpc>
              <a:spcBef>
                <a:spcPts val="250"/>
              </a:spcBef>
              <a:spcAft>
                <a:spcPts val="0"/>
              </a:spcAft>
              <a:buClr>
                <a:schemeClr val="accent1"/>
              </a:buClr>
              <a:buSzPts val="1568"/>
              <a:buFont typeface="Noto Sans Symbols"/>
              <a:buNone/>
            </a:pPr>
            <a:endParaRPr sz="196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8" descr="http://earth-chronicles.ru/Publications/90/5/c82a8d0b.jpg"/>
          <p:cNvPicPr preferRelativeResize="0"/>
          <p:nvPr/>
        </p:nvPicPr>
        <p:blipFill rotWithShape="1">
          <a:blip r:embed="rId3">
            <a:alphaModFix/>
          </a:blip>
          <a:srcRect/>
          <a:stretch/>
        </p:blipFill>
        <p:spPr>
          <a:xfrm>
            <a:off x="437525" y="728642"/>
            <a:ext cx="8275652" cy="5320466"/>
          </a:xfrm>
          <a:prstGeom prst="rect">
            <a:avLst/>
          </a:prstGeom>
          <a:noFill/>
          <a:ln>
            <a:noFill/>
          </a:ln>
        </p:spPr>
      </p:pic>
      <p:sp>
        <p:nvSpPr>
          <p:cNvPr id="191" name="Google Shape;191;p28"/>
          <p:cNvSpPr txBox="1">
            <a:spLocks noGrp="1"/>
          </p:cNvSpPr>
          <p:nvPr>
            <p:ph type="title"/>
          </p:nvPr>
        </p:nvSpPr>
        <p:spPr>
          <a:xfrm>
            <a:off x="642938" y="571500"/>
            <a:ext cx="8183562"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Что делать в случае оползня, селей?</a:t>
            </a:r>
            <a:endParaRPr sz="3240" b="1" i="0" u="none" strike="noStrike" cap="none" dirty="0">
              <a:solidFill>
                <a:srgbClr val="FF8C3C"/>
              </a:solidFill>
              <a:latin typeface="Verdana"/>
              <a:ea typeface="Verdana"/>
              <a:cs typeface="Verdana"/>
              <a:sym typeface="Verdana"/>
            </a:endParaRPr>
          </a:p>
        </p:txBody>
      </p:sp>
      <p:sp>
        <p:nvSpPr>
          <p:cNvPr id="192" name="Google Shape;192;p28"/>
          <p:cNvSpPr txBox="1">
            <a:spLocks noGrp="1"/>
          </p:cNvSpPr>
          <p:nvPr>
            <p:ph type="body" idx="1"/>
          </p:nvPr>
        </p:nvSpPr>
        <p:spPr>
          <a:xfrm>
            <a:off x="437524" y="1626106"/>
            <a:ext cx="8161794" cy="4517132"/>
          </a:xfrm>
          <a:prstGeom prst="rect">
            <a:avLst/>
          </a:prstGeom>
          <a:noFill/>
          <a:ln>
            <a:noFill/>
          </a:ln>
        </p:spPr>
        <p:txBody>
          <a:bodyPr spcFirstLastPara="1" wrap="square" lIns="182875" tIns="91425" rIns="91425" bIns="45700" anchor="t" anchorCtr="0">
            <a:noAutofit/>
          </a:bodyPr>
          <a:lstStyle/>
          <a:p>
            <a:pPr marL="265176" marR="0" lvl="0" indent="-265176" algn="l" rtl="0">
              <a:lnSpc>
                <a:spcPct val="90000"/>
              </a:lnSpc>
              <a:spcBef>
                <a:spcPts val="0"/>
              </a:spcBef>
              <a:spcAft>
                <a:spcPts val="0"/>
              </a:spcAft>
              <a:buClr>
                <a:schemeClr val="accent1"/>
              </a:buClr>
              <a:buSzPts val="1768"/>
              <a:buFont typeface="Noto Sans Symbols"/>
              <a:buChar char="●"/>
            </a:pPr>
            <a:r>
              <a:rPr lang="ru-RU" sz="2210" b="1" i="0" u="none" strike="noStrike" cap="none" dirty="0">
                <a:solidFill>
                  <a:schemeClr val="dk1"/>
                </a:solidFill>
                <a:sym typeface="Verdana"/>
              </a:rPr>
              <a:t>При оползнях возможно заваливание людей грунтом, нанесение им ударов и травм падающими предметами, строительными конструкциями, деревьями. В этих случаях надо быстро оказывать помощь пострадавшим, при необходимости делать им искусственное дыхание.</a:t>
            </a:r>
            <a:endParaRPr b="1" dirty="0"/>
          </a:p>
          <a:p>
            <a:pPr marL="265176" marR="0" lvl="0" indent="-265176" algn="l" rtl="0">
              <a:lnSpc>
                <a:spcPct val="90000"/>
              </a:lnSpc>
              <a:spcBef>
                <a:spcPts val="250"/>
              </a:spcBef>
              <a:spcAft>
                <a:spcPts val="0"/>
              </a:spcAft>
              <a:buClr>
                <a:schemeClr val="accent1"/>
              </a:buClr>
              <a:buSzPts val="1768"/>
              <a:buFont typeface="Noto Sans Symbols"/>
              <a:buChar char="●"/>
            </a:pPr>
            <a:r>
              <a:rPr lang="ru-RU" sz="2210" b="1" i="0" u="none" strike="noStrike" cap="none" dirty="0">
                <a:solidFill>
                  <a:schemeClr val="dk1"/>
                </a:solidFill>
                <a:sym typeface="Verdana"/>
              </a:rPr>
              <a:t>После смещения оползня в уцелевших строениях и сооружениях проверяется состояние стен, перекрытий, выявляются повреждения линий электро-, газо-, и водоснабжения. Если вы не пострадали, то вместе со спасателями извлекайте из завала пострадавших и оказывайте первую помощь.</a:t>
            </a:r>
            <a:endParaRPr b="1" dirty="0"/>
          </a:p>
          <a:p>
            <a:pPr marL="265176" marR="0" lvl="0" indent="-144271" algn="l" rtl="0">
              <a:lnSpc>
                <a:spcPct val="90000"/>
              </a:lnSpc>
              <a:spcBef>
                <a:spcPts val="250"/>
              </a:spcBef>
              <a:spcAft>
                <a:spcPts val="0"/>
              </a:spcAft>
              <a:buClr>
                <a:schemeClr val="accent1"/>
              </a:buClr>
              <a:buSzPts val="1904"/>
              <a:buFont typeface="Noto Sans Symbols"/>
              <a:buNone/>
            </a:pPr>
            <a:endParaRPr sz="238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572671" y="457200"/>
            <a:ext cx="8017413" cy="6013060"/>
          </a:xfrm>
          <a:prstGeom prst="rect">
            <a:avLst/>
          </a:prstGeom>
        </p:spPr>
      </p:pic>
      <p:sp>
        <p:nvSpPr>
          <p:cNvPr id="3" name="Текст 2"/>
          <p:cNvSpPr>
            <a:spLocks noGrp="1"/>
          </p:cNvSpPr>
          <p:nvPr>
            <p:ph type="body" idx="1"/>
          </p:nvPr>
        </p:nvSpPr>
        <p:spPr>
          <a:xfrm>
            <a:off x="502920" y="545122"/>
            <a:ext cx="8087164" cy="4173181"/>
          </a:xfrm>
        </p:spPr>
        <p:txBody>
          <a:bodyPr/>
          <a:lstStyle/>
          <a:p>
            <a:endParaRPr lang="ru-RU" dirty="0"/>
          </a:p>
        </p:txBody>
      </p:sp>
    </p:spTree>
    <p:extLst>
      <p:ext uri="{BB962C8B-B14F-4D97-AF65-F5344CB8AC3E}">
        <p14:creationId xmlns:p14="http://schemas.microsoft.com/office/powerpoint/2010/main" val="413088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536330" y="4369778"/>
            <a:ext cx="8150469" cy="145952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smtClean="0">
                <a:solidFill>
                  <a:srgbClr val="FF8C3C"/>
                </a:solidFill>
                <a:latin typeface="Verdana"/>
                <a:ea typeface="Verdana"/>
                <a:cs typeface="Verdana"/>
                <a:sym typeface="Verdana"/>
              </a:rPr>
              <a:t>УРАГАН. БУРЯ. СМЕРЧ. </a:t>
            </a:r>
            <a:r>
              <a:rPr lang="ru-RU" sz="3240" b="1" i="0" u="none" strike="noStrike" cap="none" dirty="0">
                <a:solidFill>
                  <a:srgbClr val="FF8C3C"/>
                </a:solidFill>
                <a:latin typeface="Verdana"/>
                <a:ea typeface="Verdana"/>
                <a:cs typeface="Verdana"/>
                <a:sym typeface="Verdana"/>
              </a:rPr>
              <a:t>ПРАВИЛА ПОВЕДЕНИЯ И ДЕЙСТВИЯ НАСЕЛЕНИЯ</a:t>
            </a:r>
            <a:endParaRPr sz="3240" b="1" i="0" u="none" strike="noStrike" cap="none" dirty="0">
              <a:solidFill>
                <a:srgbClr val="FF8C3C"/>
              </a:solidFill>
              <a:latin typeface="Verdana"/>
              <a:ea typeface="Verdana"/>
              <a:cs typeface="Verdana"/>
              <a:sym typeface="Verdana"/>
            </a:endParaRPr>
          </a:p>
        </p:txBody>
      </p:sp>
      <p:pic>
        <p:nvPicPr>
          <p:cNvPr id="198" name="Google Shape;198;p29" descr="http://katyaburg.ru/sites/default/files/pictures/krasota_prirody/tornado_smerch_foto_kartinki_05.jpg"/>
          <p:cNvPicPr preferRelativeResize="0"/>
          <p:nvPr/>
        </p:nvPicPr>
        <p:blipFill rotWithShape="1">
          <a:blip r:embed="rId3">
            <a:alphaModFix/>
          </a:blip>
          <a:srcRect/>
          <a:stretch/>
        </p:blipFill>
        <p:spPr>
          <a:xfrm>
            <a:off x="928688" y="642938"/>
            <a:ext cx="7358062" cy="3571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661182"/>
          </a:xfrm>
        </p:spPr>
        <p:txBody>
          <a:bodyPr/>
          <a:lstStyle/>
          <a:p>
            <a:pPr algn="ctr"/>
            <a:r>
              <a:rPr lang="ru-RU" sz="2400" dirty="0">
                <a:solidFill>
                  <a:schemeClr val="tx1"/>
                </a:solidFill>
              </a:rPr>
              <a:t>Источник: </a:t>
            </a:r>
            <a:r>
              <a:rPr lang="ru-RU" sz="2400" b="0" dirty="0">
                <a:solidFill>
                  <a:schemeClr val="tx1"/>
                </a:solidFill>
              </a:rPr>
              <a:t>официальный сайт МЧС России</a:t>
            </a:r>
            <a:endParaRPr lang="ru-RU" sz="2400" dirty="0"/>
          </a:p>
        </p:txBody>
      </p:sp>
      <p:sp>
        <p:nvSpPr>
          <p:cNvPr id="3" name="Текст 2"/>
          <p:cNvSpPr>
            <a:spLocks noGrp="1"/>
          </p:cNvSpPr>
          <p:nvPr>
            <p:ph type="body" idx="1"/>
          </p:nvPr>
        </p:nvSpPr>
        <p:spPr>
          <a:xfrm>
            <a:off x="502920" y="530352"/>
            <a:ext cx="8183880" cy="4604356"/>
          </a:xfrm>
        </p:spPr>
        <p:txBody>
          <a:bodyPr/>
          <a:lstStyle/>
          <a:p>
            <a:pPr marL="86360" indent="0">
              <a:buNone/>
            </a:pPr>
            <a:r>
              <a:rPr lang="ru-RU" b="1" dirty="0" smtClean="0">
                <a:solidFill>
                  <a:srgbClr val="FF0000"/>
                </a:solidFill>
              </a:rPr>
              <a:t>Справка:</a:t>
            </a:r>
          </a:p>
          <a:p>
            <a:pPr marL="86360" indent="0" fontAlgn="base">
              <a:buNone/>
            </a:pPr>
            <a:endParaRPr lang="ru-RU" b="1" cap="all" dirty="0" smtClean="0">
              <a:solidFill>
                <a:srgbClr val="FF0000"/>
              </a:solidFill>
            </a:endParaRPr>
          </a:p>
          <a:p>
            <a:pPr marL="86360" indent="0" fontAlgn="base">
              <a:buNone/>
            </a:pPr>
            <a:r>
              <a:rPr lang="ru-RU" b="1" cap="all" dirty="0" smtClean="0">
                <a:solidFill>
                  <a:srgbClr val="FF0000"/>
                </a:solidFill>
              </a:rPr>
              <a:t>ЭПИФИТОТИЯ </a:t>
            </a:r>
            <a:r>
              <a:rPr lang="ru-RU" b="1" cap="all" dirty="0" smtClean="0">
                <a:solidFill>
                  <a:schemeClr val="tx1"/>
                </a:solidFill>
              </a:rPr>
              <a:t>–</a:t>
            </a:r>
            <a:r>
              <a:rPr lang="ru-RU" b="1" cap="all" dirty="0" smtClean="0">
                <a:solidFill>
                  <a:srgbClr val="FF0000"/>
                </a:solidFill>
              </a:rPr>
              <a:t> </a:t>
            </a:r>
            <a:r>
              <a:rPr lang="ru-RU" dirty="0" smtClean="0"/>
              <a:t>массовое</a:t>
            </a:r>
            <a:r>
              <a:rPr lang="ru-RU" dirty="0"/>
              <a:t>, прогрессирующее во времени и пространстве инфекционное заболевание сельскохозяйственных растений и резкое увеличение численности вредителей растений, сопровождающееся массовой гибелью сельскохозяйственных культур и снижением их продуктивности.</a:t>
            </a:r>
          </a:p>
          <a:p>
            <a:pPr marL="86360" indent="0">
              <a:buNone/>
            </a:pPr>
            <a:endParaRPr lang="ru-RU" b="1" dirty="0">
              <a:solidFill>
                <a:srgbClr val="FF0000"/>
              </a:solidFill>
            </a:endParaRPr>
          </a:p>
        </p:txBody>
      </p:sp>
    </p:spTree>
    <p:extLst>
      <p:ext uri="{BB962C8B-B14F-4D97-AF65-F5344CB8AC3E}">
        <p14:creationId xmlns:p14="http://schemas.microsoft.com/office/powerpoint/2010/main" val="2790090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body" idx="1"/>
          </p:nvPr>
        </p:nvSpPr>
        <p:spPr>
          <a:xfrm>
            <a:off x="500063" y="1000125"/>
            <a:ext cx="8183562" cy="4643438"/>
          </a:xfrm>
          <a:prstGeom prst="rect">
            <a:avLst/>
          </a:prstGeom>
          <a:noFill/>
          <a:ln>
            <a:noFill/>
          </a:ln>
        </p:spPr>
        <p:txBody>
          <a:bodyPr spcFirstLastPara="1" wrap="square" lIns="182875" tIns="91425" rIns="91425" bIns="45700" anchor="t" anchorCtr="0">
            <a:noAutofit/>
          </a:bodyPr>
          <a:lstStyle/>
          <a:p>
            <a:pPr marL="265176" lvl="0" indent="-265176">
              <a:lnSpc>
                <a:spcPct val="90000"/>
              </a:lnSpc>
              <a:buSzPts val="2072"/>
            </a:pPr>
            <a:r>
              <a:rPr lang="ru-RU" sz="2600" b="1" i="0" u="none" strike="noStrike" cap="none" dirty="0" smtClean="0">
                <a:solidFill>
                  <a:srgbClr val="FF0000"/>
                </a:solidFill>
                <a:sym typeface="Verdana"/>
              </a:rPr>
              <a:t>Ураган</a:t>
            </a:r>
            <a:r>
              <a:rPr lang="ru-RU" sz="2600" b="1" i="0" u="none" strike="noStrike" cap="none" dirty="0" smtClean="0">
                <a:solidFill>
                  <a:schemeClr val="dk1"/>
                </a:solidFill>
                <a:sym typeface="Verdana"/>
              </a:rPr>
              <a:t> -</a:t>
            </a:r>
            <a:r>
              <a:rPr lang="ru-RU" sz="2600" dirty="0"/>
              <a:t> </a:t>
            </a:r>
            <a:r>
              <a:rPr lang="ru-RU" sz="2600" b="1" dirty="0"/>
              <a:t>ветер большой разрушительной силы и значительной продолжительности, скорость которого примерно равна 32 м/с и </a:t>
            </a:r>
            <a:r>
              <a:rPr lang="ru-RU" sz="2600" b="1" dirty="0" smtClean="0"/>
              <a:t>более.</a:t>
            </a:r>
            <a:endParaRPr sz="2600" b="1" dirty="0"/>
          </a:p>
          <a:p>
            <a:pPr marL="265176" marR="0" lvl="0" indent="-265176" algn="l" rtl="0">
              <a:lnSpc>
                <a:spcPct val="90000"/>
              </a:lnSpc>
              <a:spcBef>
                <a:spcPts val="250"/>
              </a:spcBef>
              <a:spcAft>
                <a:spcPts val="0"/>
              </a:spcAft>
              <a:buClr>
                <a:schemeClr val="accent1"/>
              </a:buClr>
              <a:buSzPts val="2072"/>
              <a:buFont typeface="Noto Sans Symbols"/>
              <a:buChar char="●"/>
            </a:pPr>
            <a:endParaRPr lang="ru-RU" sz="2600" b="1" i="0" u="none" strike="noStrike" cap="none" dirty="0" smtClean="0">
              <a:solidFill>
                <a:srgbClr val="FF0000"/>
              </a:solidFill>
              <a:sym typeface="Verdana"/>
            </a:endParaRPr>
          </a:p>
          <a:p>
            <a:pPr marL="265176" lvl="0" indent="-265176">
              <a:lnSpc>
                <a:spcPct val="90000"/>
              </a:lnSpc>
              <a:buSzPts val="2072"/>
            </a:pPr>
            <a:r>
              <a:rPr lang="ru-RU" sz="2600" b="1" dirty="0" smtClean="0">
                <a:solidFill>
                  <a:srgbClr val="FF0000"/>
                </a:solidFill>
              </a:rPr>
              <a:t>Буря</a:t>
            </a:r>
            <a:r>
              <a:rPr lang="ru-RU" sz="2600" b="1" i="0" u="none" strike="noStrike" cap="none" dirty="0" smtClean="0">
                <a:solidFill>
                  <a:schemeClr val="dk1"/>
                </a:solidFill>
                <a:sym typeface="Verdana"/>
              </a:rPr>
              <a:t> - </a:t>
            </a:r>
            <a:r>
              <a:rPr lang="ru-RU" sz="2600" b="1" dirty="0"/>
              <a:t>это ветер, скорость которого меньше скорости урагана. Однако она довольно велика и достигает 15 — 31 м/с. </a:t>
            </a:r>
            <a:endParaRPr lang="ru-RU" sz="2600" b="1" dirty="0" smtClean="0"/>
          </a:p>
          <a:p>
            <a:pPr marL="265176" marR="0" lvl="0" indent="-133604" algn="l" rtl="0">
              <a:lnSpc>
                <a:spcPct val="90000"/>
              </a:lnSpc>
              <a:spcBef>
                <a:spcPts val="250"/>
              </a:spcBef>
              <a:spcAft>
                <a:spcPts val="0"/>
              </a:spcAft>
              <a:buClr>
                <a:schemeClr val="accent1"/>
              </a:buClr>
              <a:buSzPts val="2072"/>
              <a:buFont typeface="Noto Sans Symbols"/>
              <a:buNone/>
            </a:pPr>
            <a:endParaRPr sz="2600" b="0" i="0" u="none" strike="noStrike" cap="none" dirty="0">
              <a:solidFill>
                <a:schemeClr val="dk1"/>
              </a:solidFill>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body" idx="1"/>
          </p:nvPr>
        </p:nvSpPr>
        <p:spPr>
          <a:xfrm>
            <a:off x="500063" y="1000125"/>
            <a:ext cx="8183562" cy="4643438"/>
          </a:xfrm>
          <a:prstGeom prst="rect">
            <a:avLst/>
          </a:prstGeom>
          <a:noFill/>
          <a:ln>
            <a:noFill/>
          </a:ln>
        </p:spPr>
        <p:txBody>
          <a:bodyPr spcFirstLastPara="1" wrap="square" lIns="182875" tIns="91425" rIns="91425" bIns="45700" anchor="t" anchorCtr="0">
            <a:noAutofit/>
          </a:bodyPr>
          <a:lstStyle/>
          <a:p>
            <a:pPr marL="0" marR="0" lvl="0" indent="0" algn="l" rtl="0">
              <a:lnSpc>
                <a:spcPct val="90000"/>
              </a:lnSpc>
              <a:spcBef>
                <a:spcPts val="250"/>
              </a:spcBef>
              <a:spcAft>
                <a:spcPts val="0"/>
              </a:spcAft>
              <a:buClr>
                <a:schemeClr val="accent1"/>
              </a:buClr>
              <a:buSzPts val="2072"/>
              <a:buNone/>
            </a:pPr>
            <a:r>
              <a:rPr lang="ru-RU" sz="2590" b="1" i="0" u="none" strike="noStrike" cap="none" dirty="0" smtClean="0">
                <a:solidFill>
                  <a:srgbClr val="FF0000"/>
                </a:solidFill>
                <a:latin typeface="Verdana"/>
                <a:ea typeface="Verdana"/>
                <a:cs typeface="Verdana"/>
                <a:sym typeface="Verdana"/>
              </a:rPr>
              <a:t>Смерч</a:t>
            </a:r>
            <a:r>
              <a:rPr lang="ru-RU" sz="2590" b="1" i="0" u="none" strike="noStrike" cap="none" dirty="0" smtClean="0">
                <a:solidFill>
                  <a:schemeClr val="dk1"/>
                </a:solidFill>
                <a:latin typeface="Verdana"/>
                <a:ea typeface="Verdana"/>
                <a:cs typeface="Verdana"/>
                <a:sym typeface="Verdana"/>
              </a:rPr>
              <a:t> </a:t>
            </a:r>
            <a:r>
              <a:rPr lang="ru-RU" sz="2590" b="1" i="0" u="none" strike="noStrike" cap="none" dirty="0">
                <a:solidFill>
                  <a:schemeClr val="dk1"/>
                </a:solidFill>
                <a:latin typeface="Verdana"/>
                <a:ea typeface="Verdana"/>
                <a:cs typeface="Verdana"/>
                <a:sym typeface="Verdana"/>
              </a:rPr>
              <a:t>- сильный атмосферный вихрь, возника­ющий в грозовом облаке и распространяющийся по земной поверхности.</a:t>
            </a:r>
            <a:endParaRPr dirty="0"/>
          </a:p>
          <a:p>
            <a:pPr marL="265176" marR="0" lvl="0" indent="-133604" algn="l" rtl="0">
              <a:lnSpc>
                <a:spcPct val="90000"/>
              </a:lnSpc>
              <a:spcBef>
                <a:spcPts val="250"/>
              </a:spcBef>
              <a:spcAft>
                <a:spcPts val="0"/>
              </a:spcAft>
              <a:buClr>
                <a:schemeClr val="accent1"/>
              </a:buClr>
              <a:buSzPts val="2072"/>
              <a:buFont typeface="Noto Sans Symbols"/>
              <a:buNone/>
            </a:pPr>
            <a:endParaRPr sz="2590" b="0" i="0" u="none" strike="noStrike" cap="none" dirty="0">
              <a:solidFill>
                <a:schemeClr val="dk1"/>
              </a:solidFill>
              <a:latin typeface="Verdana"/>
              <a:ea typeface="Verdana"/>
              <a:cs typeface="Verdana"/>
              <a:sym typeface="Verdana"/>
            </a:endParaRPr>
          </a:p>
        </p:txBody>
      </p:sp>
      <p:pic>
        <p:nvPicPr>
          <p:cNvPr id="2" name="Рисунок 1"/>
          <p:cNvPicPr>
            <a:picLocks noChangeAspect="1"/>
          </p:cNvPicPr>
          <p:nvPr/>
        </p:nvPicPr>
        <p:blipFill>
          <a:blip r:embed="rId3"/>
          <a:stretch>
            <a:fillRect/>
          </a:stretch>
        </p:blipFill>
        <p:spPr>
          <a:xfrm>
            <a:off x="2155829" y="2690446"/>
            <a:ext cx="5587535" cy="3147645"/>
          </a:xfrm>
          <a:prstGeom prst="rect">
            <a:avLst/>
          </a:prstGeom>
        </p:spPr>
      </p:pic>
    </p:spTree>
    <p:extLst>
      <p:ext uri="{BB962C8B-B14F-4D97-AF65-F5344CB8AC3E}">
        <p14:creationId xmlns:p14="http://schemas.microsoft.com/office/powerpoint/2010/main" val="2100074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buNone/>
            </a:pPr>
            <a:r>
              <a:rPr lang="ru-RU" b="1" dirty="0"/>
              <a:t>Для летнего периода для территории Свердловской области характерны </a:t>
            </a:r>
            <a:r>
              <a:rPr lang="ru-RU" b="1" dirty="0">
                <a:solidFill>
                  <a:srgbClr val="FF0000"/>
                </a:solidFill>
              </a:rPr>
              <a:t>штормовые явления </a:t>
            </a:r>
            <a:r>
              <a:rPr lang="ru-RU" b="1" dirty="0"/>
              <a:t>в виде сильного ветра, ливня с градом, наиболее часто наблюдаются эти явления в июне-июле. В связи с чем, повышаются риски возникновения чрезвычайных ситуаций, связанных с неблагоприятными погодными явлениями.</a:t>
            </a:r>
          </a:p>
          <a:p>
            <a:endParaRPr lang="ru-RU" dirty="0"/>
          </a:p>
        </p:txBody>
      </p:sp>
    </p:spTree>
    <p:extLst>
      <p:ext uri="{BB962C8B-B14F-4D97-AF65-F5344CB8AC3E}">
        <p14:creationId xmlns:p14="http://schemas.microsoft.com/office/powerpoint/2010/main" val="215232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1" descr="http://worldstogethertravel.com/images/w-hurricane1.jpg"/>
          <p:cNvPicPr preferRelativeResize="0"/>
          <p:nvPr/>
        </p:nvPicPr>
        <p:blipFill rotWithShape="1">
          <a:blip r:embed="rId3">
            <a:alphaModFix/>
          </a:blip>
          <a:srcRect/>
          <a:stretch/>
        </p:blipFill>
        <p:spPr>
          <a:xfrm>
            <a:off x="428625" y="474245"/>
            <a:ext cx="8255000" cy="5530901"/>
          </a:xfrm>
          <a:prstGeom prst="rect">
            <a:avLst/>
          </a:prstGeom>
          <a:noFill/>
          <a:ln>
            <a:noFill/>
          </a:ln>
        </p:spPr>
      </p:pic>
      <p:sp>
        <p:nvSpPr>
          <p:cNvPr id="209" name="Google Shape;209;p31"/>
          <p:cNvSpPr txBox="1">
            <a:spLocks noGrp="1"/>
          </p:cNvSpPr>
          <p:nvPr>
            <p:ph type="title"/>
          </p:nvPr>
        </p:nvSpPr>
        <p:spPr>
          <a:xfrm>
            <a:off x="571500" y="928688"/>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Что делать при </a:t>
            </a:r>
            <a:r>
              <a:rPr lang="ru-RU" sz="3240" b="1" i="0" u="none" strike="noStrike" cap="none" dirty="0" smtClean="0">
                <a:solidFill>
                  <a:srgbClr val="FF8C3C"/>
                </a:solidFill>
                <a:latin typeface="Verdana"/>
                <a:ea typeface="Verdana"/>
                <a:cs typeface="Verdana"/>
                <a:sym typeface="Verdana"/>
              </a:rPr>
              <a:t>ЧС: ураган, </a:t>
            </a:r>
            <a:r>
              <a:rPr lang="ru-RU" sz="3240" dirty="0">
                <a:solidFill>
                  <a:srgbClr val="FF8C3C"/>
                </a:solidFill>
              </a:rPr>
              <a:t>б</a:t>
            </a:r>
            <a:r>
              <a:rPr lang="ru-RU" sz="3240" b="1" i="0" u="none" strike="noStrike" cap="none" dirty="0" smtClean="0">
                <a:solidFill>
                  <a:srgbClr val="FF8C3C"/>
                </a:solidFill>
                <a:latin typeface="Verdana"/>
                <a:ea typeface="Verdana"/>
                <a:cs typeface="Verdana"/>
                <a:sym typeface="Verdana"/>
              </a:rPr>
              <a:t>уря, смерч?</a:t>
            </a:r>
            <a:r>
              <a:rPr lang="ru-RU" sz="3240" b="1" i="0" u="none" strike="noStrike" cap="none" dirty="0">
                <a:solidFill>
                  <a:srgbClr val="FF8C3C"/>
                </a:solidFill>
                <a:latin typeface="Verdana"/>
                <a:ea typeface="Verdana"/>
                <a:cs typeface="Verdana"/>
                <a:sym typeface="Verdana"/>
              </a:rPr>
              <a:t/>
            </a:r>
            <a:br>
              <a:rPr lang="ru-RU" sz="3240" b="1" i="0" u="none" strike="noStrike" cap="none" dirty="0">
                <a:solidFill>
                  <a:srgbClr val="FF8C3C"/>
                </a:solidFill>
                <a:latin typeface="Verdana"/>
                <a:ea typeface="Verdana"/>
                <a:cs typeface="Verdana"/>
                <a:sym typeface="Verdana"/>
              </a:rPr>
            </a:br>
            <a:endParaRPr sz="3240" b="1" i="0" u="none" strike="noStrike" cap="none" dirty="0">
              <a:solidFill>
                <a:srgbClr val="FF8C3C"/>
              </a:solidFill>
              <a:latin typeface="Verdana"/>
              <a:ea typeface="Verdana"/>
              <a:cs typeface="Verdana"/>
              <a:sym typeface="Verdana"/>
            </a:endParaRPr>
          </a:p>
        </p:txBody>
      </p:sp>
      <p:sp>
        <p:nvSpPr>
          <p:cNvPr id="210" name="Google Shape;210;p31"/>
          <p:cNvSpPr txBox="1">
            <a:spLocks noGrp="1"/>
          </p:cNvSpPr>
          <p:nvPr>
            <p:ph type="body" idx="1"/>
          </p:nvPr>
        </p:nvSpPr>
        <p:spPr>
          <a:xfrm>
            <a:off x="500063" y="1643063"/>
            <a:ext cx="8183562" cy="4187825"/>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400"/>
              <a:buNone/>
            </a:pPr>
            <a:r>
              <a:rPr lang="ru-RU" sz="1750" b="1" i="0" u="sng" strike="noStrike" cap="none" dirty="0">
                <a:solidFill>
                  <a:srgbClr val="FF0000"/>
                </a:solidFill>
                <a:latin typeface="Verdana"/>
                <a:ea typeface="Verdana"/>
                <a:cs typeface="Verdana"/>
                <a:sym typeface="Verdana"/>
              </a:rPr>
              <a:t>При заблаговременном оповещении об опас­ном природном явлении:</a:t>
            </a:r>
            <a:endParaRPr sz="1750" b="1" i="0" u="none" strike="noStrike" cap="none" dirty="0">
              <a:solidFill>
                <a:srgbClr val="FF0000"/>
              </a:solidFill>
              <a:latin typeface="Verdana"/>
              <a:ea typeface="Verdana"/>
              <a:cs typeface="Verdana"/>
              <a:sym typeface="Verdana"/>
            </a:endParaRPr>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не </a:t>
            </a:r>
            <a:r>
              <a:rPr lang="ru-RU" sz="1750" b="1" i="0" u="none" strike="noStrike" cap="none" dirty="0">
                <a:solidFill>
                  <a:schemeClr val="dk1"/>
                </a:solidFill>
                <a:sym typeface="Verdana"/>
              </a:rPr>
              <a:t>отключайте радиоприемники и телевизоры - </a:t>
            </a:r>
            <a:r>
              <a:rPr lang="ru-RU" sz="1750" b="1" i="0" u="none" strike="noStrike" cap="none" dirty="0" smtClean="0">
                <a:solidFill>
                  <a:schemeClr val="dk1"/>
                </a:solidFill>
                <a:sym typeface="Verdana"/>
              </a:rPr>
              <a:t>по </a:t>
            </a:r>
            <a:r>
              <a:rPr lang="ru-RU" sz="1750" b="1" i="0" u="none" strike="noStrike" cap="none" dirty="0">
                <a:solidFill>
                  <a:schemeClr val="dk1"/>
                </a:solidFill>
                <a:sym typeface="Verdana"/>
              </a:rPr>
              <a:t>ним может поступить новая информация и реко­мендации по действиям;</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с </a:t>
            </a:r>
            <a:r>
              <a:rPr lang="ru-RU" sz="1750" b="1" i="0" u="none" strike="noStrike" cap="none" dirty="0">
                <a:solidFill>
                  <a:schemeClr val="dk1"/>
                </a:solidFill>
                <a:sym typeface="Verdana"/>
              </a:rPr>
              <a:t>наветренной стороны здания плотно закройте двери и окна, вентиляционные </a:t>
            </a:r>
            <a:r>
              <a:rPr lang="ru-RU" sz="1750" b="1" i="0" u="none" strike="noStrike" cap="none" dirty="0" smtClean="0">
                <a:solidFill>
                  <a:schemeClr val="dk1"/>
                </a:solidFill>
                <a:sym typeface="Verdana"/>
              </a:rPr>
              <a:t>отверстия. Для урав­нивания внутреннего давления с подветренной сто­роны окна и двери следует открыть и закрепить в этом положении;</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стекла </a:t>
            </a:r>
            <a:r>
              <a:rPr lang="ru-RU" sz="1750" b="1" i="0" u="none" strike="noStrike" cap="none" dirty="0">
                <a:solidFill>
                  <a:schemeClr val="dk1"/>
                </a:solidFill>
                <a:sym typeface="Verdana"/>
              </a:rPr>
              <a:t>закрытых окон заклейте полосками бу­маги или ткани;</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с </a:t>
            </a:r>
            <a:r>
              <a:rPr lang="ru-RU" sz="1750" b="1" i="0" u="none" strike="noStrike" cap="none" dirty="0">
                <a:solidFill>
                  <a:schemeClr val="dk1"/>
                </a:solidFill>
                <a:sym typeface="Verdana"/>
              </a:rPr>
              <a:t>балконов, лоджий и подоконников уберите ве­щи;</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подготовьте </a:t>
            </a:r>
            <a:r>
              <a:rPr lang="ru-RU" sz="1750" b="1" i="0" u="none" strike="noStrike" cap="none" dirty="0">
                <a:solidFill>
                  <a:schemeClr val="dk1"/>
                </a:solidFill>
                <a:sym typeface="Verdana"/>
              </a:rPr>
              <a:t>запас воды и пищи, медикаментов, электрические фонари, свечи, переносной приёмник, документы и деньги;</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выключите </a:t>
            </a:r>
            <a:r>
              <a:rPr lang="ru-RU" sz="1750" b="1" i="0" u="none" strike="noStrike" cap="none" dirty="0">
                <a:solidFill>
                  <a:schemeClr val="dk1"/>
                </a:solidFill>
                <a:sym typeface="Verdana"/>
              </a:rPr>
              <a:t>газ, </a:t>
            </a:r>
            <a:r>
              <a:rPr lang="ru-RU" sz="1750" b="1" i="0" u="none" strike="noStrike" cap="none" dirty="0" smtClean="0">
                <a:solidFill>
                  <a:schemeClr val="dk1"/>
                </a:solidFill>
                <a:sym typeface="Verdana"/>
              </a:rPr>
              <a:t>электричество, погасите </a:t>
            </a:r>
            <a:r>
              <a:rPr lang="ru-RU" sz="1750" b="1" i="0" u="none" strike="noStrike" cap="none" dirty="0">
                <a:solidFill>
                  <a:schemeClr val="dk1"/>
                </a:solidFill>
                <a:sym typeface="Verdana"/>
              </a:rPr>
              <a:t>огонь в печах;</a:t>
            </a:r>
            <a:endParaRPr b="1" dirty="0"/>
          </a:p>
          <a:p>
            <a:pPr marL="265176" marR="0" lvl="0" indent="-265176" algn="l" rtl="0">
              <a:lnSpc>
                <a:spcPct val="80000"/>
              </a:lnSpc>
              <a:spcBef>
                <a:spcPts val="250"/>
              </a:spcBef>
              <a:spcAft>
                <a:spcPts val="0"/>
              </a:spcAft>
              <a:buClr>
                <a:schemeClr val="accent1"/>
              </a:buClr>
              <a:buSzPts val="1400"/>
              <a:buFont typeface="Noto Sans Symbols"/>
              <a:buChar char="●"/>
            </a:pPr>
            <a:r>
              <a:rPr lang="ru-RU" sz="1750" b="1" i="0" u="none" strike="noStrike" cap="none" dirty="0" smtClean="0">
                <a:solidFill>
                  <a:schemeClr val="dk1"/>
                </a:solidFill>
                <a:sym typeface="Verdana"/>
              </a:rPr>
              <a:t>будьте </a:t>
            </a:r>
            <a:r>
              <a:rPr lang="ru-RU" sz="1750" b="1" i="0" u="none" strike="noStrike" cap="none" dirty="0">
                <a:solidFill>
                  <a:schemeClr val="dk1"/>
                </a:solidFill>
                <a:sym typeface="Verdana"/>
              </a:rPr>
              <a:t>готовы укрыться в помещениях без окон (ванная комната, коридор, кладовая и т.п.).</a:t>
            </a:r>
            <a:endParaRPr b="1" dirty="0"/>
          </a:p>
          <a:p>
            <a:pPr marL="265176" marR="0" lvl="0" indent="-176275" algn="l" rtl="0">
              <a:lnSpc>
                <a:spcPct val="80000"/>
              </a:lnSpc>
              <a:spcBef>
                <a:spcPts val="250"/>
              </a:spcBef>
              <a:spcAft>
                <a:spcPts val="0"/>
              </a:spcAft>
              <a:buClr>
                <a:schemeClr val="accent1"/>
              </a:buClr>
              <a:buSzPts val="1400"/>
              <a:buFont typeface="Noto Sans Symbols"/>
              <a:buNone/>
            </a:pPr>
            <a:endParaRPr sz="1750" b="1" i="0" u="none" strike="noStrike" cap="none" dirty="0">
              <a:solidFill>
                <a:schemeClr val="dk1"/>
              </a:solidFill>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2"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16" name="Google Shape;216;p32"/>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lvl="0" algn="ctr"/>
            <a:r>
              <a:rPr lang="ru-RU" sz="3240" dirty="0" smtClean="0">
                <a:solidFill>
                  <a:srgbClr val="FF8C3C"/>
                </a:solidFill>
              </a:rPr>
              <a:t>Что </a:t>
            </a:r>
            <a:r>
              <a:rPr lang="ru-RU" sz="3240" dirty="0">
                <a:solidFill>
                  <a:srgbClr val="FF8C3C"/>
                </a:solidFill>
              </a:rPr>
              <a:t>делать при ЧС: ураган, буря, смерч</a:t>
            </a:r>
            <a:r>
              <a:rPr lang="ru-RU" sz="3240" dirty="0" smtClean="0">
                <a:solidFill>
                  <a:srgbClr val="FF8C3C"/>
                </a:solidFill>
              </a:rPr>
              <a:t>?</a:t>
            </a:r>
            <a:endParaRPr sz="3240" b="1" i="0" u="none" strike="noStrike" cap="none" dirty="0">
              <a:solidFill>
                <a:srgbClr val="FF8C3C"/>
              </a:solidFill>
              <a:latin typeface="Verdana"/>
              <a:ea typeface="Verdana"/>
              <a:cs typeface="Verdana"/>
              <a:sym typeface="Verdana"/>
            </a:endParaRPr>
          </a:p>
        </p:txBody>
      </p:sp>
      <p:sp>
        <p:nvSpPr>
          <p:cNvPr id="217" name="Google Shape;217;p32"/>
          <p:cNvSpPr txBox="1">
            <a:spLocks noGrp="1"/>
          </p:cNvSpPr>
          <p:nvPr>
            <p:ph type="body" idx="1"/>
          </p:nvPr>
        </p:nvSpPr>
        <p:spPr>
          <a:xfrm>
            <a:off x="500063" y="1571625"/>
            <a:ext cx="8183562" cy="4500563"/>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232"/>
              <a:buNone/>
            </a:pPr>
            <a:r>
              <a:rPr lang="ru-RU" sz="2400" b="1" i="0" u="sng" strike="noStrike" cap="none" dirty="0">
                <a:solidFill>
                  <a:srgbClr val="FF0000"/>
                </a:solidFill>
                <a:sym typeface="Verdana"/>
              </a:rPr>
              <a:t>Если оказались на открытой местности</a:t>
            </a:r>
            <a:r>
              <a:rPr lang="ru-RU" sz="2400" b="1" i="0" u="none" strike="noStrike" cap="none" dirty="0">
                <a:solidFill>
                  <a:srgbClr val="FF0000"/>
                </a:solidFill>
                <a:sym typeface="Verdana"/>
              </a:rPr>
              <a:t> </a:t>
            </a:r>
            <a:endParaRPr lang="ru-RU" sz="2400" b="1" i="0" u="none" strike="noStrike" cap="none" dirty="0" smtClean="0">
              <a:solidFill>
                <a:srgbClr val="FF0000"/>
              </a:solidFill>
              <a:sym typeface="Verdana"/>
            </a:endParaRPr>
          </a:p>
          <a:p>
            <a:pPr marL="0" marR="0" lvl="0" indent="0" algn="l" rtl="0">
              <a:lnSpc>
                <a:spcPct val="80000"/>
              </a:lnSpc>
              <a:spcBef>
                <a:spcPts val="0"/>
              </a:spcBef>
              <a:spcAft>
                <a:spcPts val="0"/>
              </a:spcAft>
              <a:buClr>
                <a:schemeClr val="accent1"/>
              </a:buClr>
              <a:buSzPts val="1232"/>
              <a:buNone/>
            </a:pPr>
            <a:endParaRPr lang="ru-RU" sz="2400" b="1" i="0" u="none" strike="noStrike" cap="none" dirty="0" smtClean="0">
              <a:solidFill>
                <a:schemeClr val="dk1"/>
              </a:solidFill>
              <a:sym typeface="Verdana"/>
            </a:endParaRPr>
          </a:p>
          <a:p>
            <a:pPr marL="0" marR="0" lvl="0" indent="0" algn="l" rtl="0">
              <a:lnSpc>
                <a:spcPct val="80000"/>
              </a:lnSpc>
              <a:spcBef>
                <a:spcPts val="0"/>
              </a:spcBef>
              <a:spcAft>
                <a:spcPts val="0"/>
              </a:spcAft>
              <a:buClr>
                <a:schemeClr val="accent1"/>
              </a:buClr>
              <a:buSzPts val="1232"/>
              <a:buNone/>
            </a:pPr>
            <a:r>
              <a:rPr lang="ru-RU" sz="2400" b="1" i="0" u="none" strike="noStrike" cap="none" dirty="0" smtClean="0">
                <a:solidFill>
                  <a:schemeClr val="dk1"/>
                </a:solidFill>
                <a:sym typeface="Verdana"/>
              </a:rPr>
              <a:t>в </a:t>
            </a:r>
            <a:r>
              <a:rPr lang="ru-RU" sz="2400" b="1" i="0" u="none" strike="noStrike" cap="none" dirty="0">
                <a:solidFill>
                  <a:schemeClr val="dk1"/>
                </a:solidFill>
                <a:sym typeface="Verdana"/>
              </a:rPr>
              <a:t>первую очередь, следует визуально определить потенциальную угрозу от надвигающейся стихии. Чем сильней порывы ветра, выпадающие осадки, чем темней горизонт, тем оперативней следует действовать. Если есть возможность добраться до серьезных укрытий (дом, подвал, любое крепкое здание) – не мешкайте. Даже если ваши ожидания от надвигающейся массы туч не оправдаются и все ограничится сильным ливнем и парочкой молний, лучше перестраховаться.</a:t>
            </a:r>
            <a:endParaRPr sz="2400" b="1" dirty="0"/>
          </a:p>
          <a:p>
            <a:pPr marL="265176" marR="0" lvl="0" indent="-186943" algn="l" rtl="0">
              <a:lnSpc>
                <a:spcPct val="80000"/>
              </a:lnSpc>
              <a:spcBef>
                <a:spcPts val="250"/>
              </a:spcBef>
              <a:spcAft>
                <a:spcPts val="0"/>
              </a:spcAft>
              <a:buClr>
                <a:schemeClr val="accent1"/>
              </a:buClr>
              <a:buSzPts val="1232"/>
              <a:buFont typeface="Noto Sans Symbols"/>
              <a:buNone/>
            </a:pPr>
            <a:endParaRPr sz="1540" b="1" i="0" u="none" strike="noStrike" cap="none" dirty="0">
              <a:solidFill>
                <a:schemeClr val="dk1"/>
              </a:solidFill>
              <a:sym typeface="Verdana"/>
            </a:endParaRPr>
          </a:p>
          <a:p>
            <a:pPr marL="265176" marR="0" lvl="0" indent="-186943" algn="l" rtl="0">
              <a:lnSpc>
                <a:spcPct val="80000"/>
              </a:lnSpc>
              <a:spcBef>
                <a:spcPts val="250"/>
              </a:spcBef>
              <a:spcAft>
                <a:spcPts val="0"/>
              </a:spcAft>
              <a:buClr>
                <a:schemeClr val="accent1"/>
              </a:buClr>
              <a:buSzPts val="1232"/>
              <a:buFont typeface="Noto Sans Symbols"/>
              <a:buNone/>
            </a:pPr>
            <a:endParaRPr sz="1540" b="1" i="0" u="none" strike="noStrike" cap="none" dirty="0">
              <a:solidFill>
                <a:schemeClr val="dk1"/>
              </a:solidFill>
              <a:sym typeface="Verdana"/>
            </a:endParaRPr>
          </a:p>
          <a:p>
            <a:pPr marL="265176" marR="0" lvl="0" indent="-186943" algn="l" rtl="0">
              <a:lnSpc>
                <a:spcPct val="80000"/>
              </a:lnSpc>
              <a:spcBef>
                <a:spcPts val="250"/>
              </a:spcBef>
              <a:spcAft>
                <a:spcPts val="0"/>
              </a:spcAft>
              <a:buClr>
                <a:schemeClr val="accent1"/>
              </a:buClr>
              <a:buSzPts val="1232"/>
              <a:buFont typeface="Noto Sans Symbols"/>
              <a:buNone/>
            </a:pPr>
            <a:endParaRPr sz="154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2"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16" name="Google Shape;216;p32"/>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lvl="0" algn="ctr"/>
            <a:r>
              <a:rPr lang="ru-RU" sz="3240" dirty="0">
                <a:solidFill>
                  <a:srgbClr val="FF8C3C"/>
                </a:solidFill>
              </a:rPr>
              <a:t>Что делать при ЧС: ураган, буря, смерч</a:t>
            </a:r>
            <a:r>
              <a:rPr lang="ru-RU" sz="3240" dirty="0" smtClean="0">
                <a:solidFill>
                  <a:srgbClr val="FF8C3C"/>
                </a:solidFill>
              </a:rPr>
              <a:t>?</a:t>
            </a:r>
            <a:endParaRPr sz="3240" b="1" i="0" u="none" strike="noStrike" cap="none" dirty="0">
              <a:solidFill>
                <a:srgbClr val="FF8C3C"/>
              </a:solidFill>
              <a:latin typeface="Verdana"/>
              <a:ea typeface="Verdana"/>
              <a:cs typeface="Verdana"/>
              <a:sym typeface="Verdana"/>
            </a:endParaRPr>
          </a:p>
        </p:txBody>
      </p:sp>
      <p:sp>
        <p:nvSpPr>
          <p:cNvPr id="217" name="Google Shape;217;p32"/>
          <p:cNvSpPr txBox="1">
            <a:spLocks noGrp="1"/>
          </p:cNvSpPr>
          <p:nvPr>
            <p:ph type="body" idx="1"/>
          </p:nvPr>
        </p:nvSpPr>
        <p:spPr>
          <a:xfrm>
            <a:off x="500063" y="1571625"/>
            <a:ext cx="8183562" cy="4500563"/>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250"/>
              </a:spcBef>
              <a:spcAft>
                <a:spcPts val="0"/>
              </a:spcAft>
              <a:buClr>
                <a:schemeClr val="accent1"/>
              </a:buClr>
              <a:buSzPts val="1232"/>
              <a:buNone/>
            </a:pPr>
            <a:r>
              <a:rPr lang="ru-RU" sz="2000" b="1" i="0" u="sng" strike="noStrike" cap="none" dirty="0" smtClean="0">
                <a:solidFill>
                  <a:srgbClr val="FF0000"/>
                </a:solidFill>
                <a:sym typeface="Verdana"/>
              </a:rPr>
              <a:t>Если </a:t>
            </a:r>
            <a:r>
              <a:rPr lang="ru-RU" sz="2000" b="1" i="0" u="sng" strike="noStrike" cap="none" dirty="0">
                <a:solidFill>
                  <a:srgbClr val="FF0000"/>
                </a:solidFill>
                <a:sym typeface="Verdana"/>
              </a:rPr>
              <a:t>угроза настигает вас в здании</a:t>
            </a:r>
            <a:r>
              <a:rPr lang="ru-RU" sz="2000" b="1" i="0" u="none" strike="noStrike" cap="none" dirty="0">
                <a:solidFill>
                  <a:srgbClr val="FF0000"/>
                </a:solidFill>
                <a:sym typeface="Verdana"/>
              </a:rPr>
              <a:t> </a:t>
            </a:r>
            <a:r>
              <a:rPr lang="ru-RU" sz="2000" b="1" u="sng" dirty="0">
                <a:solidFill>
                  <a:srgbClr val="FF0000"/>
                </a:solidFill>
              </a:rPr>
              <a:t>или есть возможность быстро в нем </a:t>
            </a:r>
            <a:r>
              <a:rPr lang="ru-RU" sz="2000" b="1" u="sng" dirty="0" smtClean="0">
                <a:solidFill>
                  <a:srgbClr val="FF0000"/>
                </a:solidFill>
              </a:rPr>
              <a:t>укрыться </a:t>
            </a:r>
            <a:r>
              <a:rPr lang="ru-RU" sz="2000" b="1" u="sng" dirty="0">
                <a:solidFill>
                  <a:srgbClr val="FF0000"/>
                </a:solidFill>
              </a:rPr>
              <a:t>следует:</a:t>
            </a:r>
            <a:endParaRPr sz="2000" b="1" u="sng" dirty="0">
              <a:solidFill>
                <a:srgbClr val="FF0000"/>
              </a:solidFill>
            </a:endParaRPr>
          </a:p>
          <a:p>
            <a:pPr marL="265176" marR="0" lvl="0" indent="-265176" algn="l" rtl="0">
              <a:lnSpc>
                <a:spcPct val="80000"/>
              </a:lnSpc>
              <a:spcBef>
                <a:spcPts val="250"/>
              </a:spcBef>
              <a:spcAft>
                <a:spcPts val="0"/>
              </a:spcAft>
              <a:buClr>
                <a:schemeClr val="accent1"/>
              </a:buClr>
              <a:buSzPts val="1232"/>
              <a:buFont typeface="Noto Sans Symbols"/>
              <a:buChar char="●"/>
            </a:pPr>
            <a:r>
              <a:rPr lang="ru-RU" sz="2000" b="1" i="0" u="none" strike="noStrike" cap="none" dirty="0" smtClean="0">
                <a:solidFill>
                  <a:schemeClr val="dk1"/>
                </a:solidFill>
                <a:sym typeface="Verdana"/>
              </a:rPr>
              <a:t>отойти </a:t>
            </a:r>
            <a:r>
              <a:rPr lang="ru-RU" sz="2000" b="1" i="0" u="none" strike="noStrike" cap="none" dirty="0">
                <a:solidFill>
                  <a:schemeClr val="dk1"/>
                </a:solidFill>
                <a:sym typeface="Verdana"/>
              </a:rPr>
              <a:t>от окон, занять безопасное место у стен внутренних помещений, в коридоре, у встроенных шкафов, в ванных комнатах, туалете, кладовках, шкафах, под столами; если есть – в </a:t>
            </a:r>
            <a:r>
              <a:rPr lang="ru-RU" sz="2000" b="1" i="0" u="none" strike="noStrike" cap="none" dirty="0" smtClean="0">
                <a:solidFill>
                  <a:schemeClr val="dk1"/>
                </a:solidFill>
                <a:sym typeface="Verdana"/>
              </a:rPr>
              <a:t>подвальном помещении;</a:t>
            </a:r>
            <a:endParaRPr sz="2000" b="1" dirty="0"/>
          </a:p>
          <a:p>
            <a:pPr marL="265176" marR="0" lvl="0" indent="-265176" algn="l" rtl="0">
              <a:lnSpc>
                <a:spcPct val="80000"/>
              </a:lnSpc>
              <a:spcBef>
                <a:spcPts val="250"/>
              </a:spcBef>
              <a:spcAft>
                <a:spcPts val="0"/>
              </a:spcAft>
              <a:buClr>
                <a:schemeClr val="accent1"/>
              </a:buClr>
              <a:buSzPts val="1232"/>
              <a:buFont typeface="Noto Sans Symbols"/>
              <a:buChar char="●"/>
            </a:pPr>
            <a:r>
              <a:rPr lang="ru-RU" sz="2000" b="1" i="0" u="none" strike="noStrike" cap="none" dirty="0" smtClean="0">
                <a:solidFill>
                  <a:schemeClr val="dk1"/>
                </a:solidFill>
                <a:sym typeface="Verdana"/>
              </a:rPr>
              <a:t>погасите </a:t>
            </a:r>
            <a:r>
              <a:rPr lang="ru-RU" sz="2000" b="1" i="0" u="none" strike="noStrike" cap="none" dirty="0">
                <a:solidFill>
                  <a:schemeClr val="dk1"/>
                </a:solidFill>
                <a:sym typeface="Verdana"/>
              </a:rPr>
              <a:t>огонь в печах, если таковые имеются, отключите электроэнергию, газ;</a:t>
            </a:r>
            <a:endParaRPr sz="2000" b="1" dirty="0"/>
          </a:p>
          <a:p>
            <a:pPr marL="265176" marR="0" lvl="0" indent="-265176" algn="l" rtl="0">
              <a:lnSpc>
                <a:spcPct val="80000"/>
              </a:lnSpc>
              <a:spcBef>
                <a:spcPts val="250"/>
              </a:spcBef>
              <a:spcAft>
                <a:spcPts val="0"/>
              </a:spcAft>
              <a:buClr>
                <a:schemeClr val="accent1"/>
              </a:buClr>
              <a:buSzPts val="1232"/>
              <a:buFont typeface="Noto Sans Symbols"/>
              <a:buChar char="●"/>
            </a:pPr>
            <a:r>
              <a:rPr lang="ru-RU" sz="2000" b="1" i="0" u="none" strike="noStrike" cap="none" dirty="0" smtClean="0">
                <a:solidFill>
                  <a:schemeClr val="dk1"/>
                </a:solidFill>
                <a:sym typeface="Verdana"/>
              </a:rPr>
              <a:t>включите </a:t>
            </a:r>
            <a:r>
              <a:rPr lang="ru-RU" sz="2000" b="1" i="0" u="none" strike="noStrike" cap="none" dirty="0">
                <a:solidFill>
                  <a:schemeClr val="dk1"/>
                </a:solidFill>
                <a:sym typeface="Verdana"/>
              </a:rPr>
              <a:t>переносной радиоприемник для получения информации от штаба гражданской обороны;</a:t>
            </a:r>
            <a:endParaRPr sz="2000" b="1" dirty="0"/>
          </a:p>
          <a:p>
            <a:pPr marL="265176" marR="0" lvl="0" indent="-265176" algn="l" rtl="0">
              <a:lnSpc>
                <a:spcPct val="80000"/>
              </a:lnSpc>
              <a:spcBef>
                <a:spcPts val="250"/>
              </a:spcBef>
              <a:spcAft>
                <a:spcPts val="0"/>
              </a:spcAft>
              <a:buClr>
                <a:schemeClr val="accent1"/>
              </a:buClr>
              <a:buSzPts val="1232"/>
              <a:buFont typeface="Noto Sans Symbols"/>
              <a:buChar char="●"/>
            </a:pPr>
            <a:r>
              <a:rPr lang="ru-RU" sz="2000" b="1" i="0" u="none" strike="noStrike" cap="none" dirty="0" smtClean="0">
                <a:solidFill>
                  <a:schemeClr val="dk1"/>
                </a:solidFill>
                <a:sym typeface="Verdana"/>
              </a:rPr>
              <a:t>выполняйте </a:t>
            </a:r>
            <a:r>
              <a:rPr lang="ru-RU" sz="2000" b="1" i="0" u="none" strike="noStrike" cap="none" dirty="0">
                <a:solidFill>
                  <a:schemeClr val="dk1"/>
                </a:solidFill>
                <a:sym typeface="Verdana"/>
              </a:rPr>
              <a:t>указания, которые сообщают вам по радио. Если такового нет, ждите, пока погода не стабилизируется и угроза </a:t>
            </a:r>
            <a:r>
              <a:rPr lang="ru-RU" sz="2000" b="1" i="0" u="none" strike="noStrike" cap="none" dirty="0" smtClean="0">
                <a:solidFill>
                  <a:schemeClr val="dk1"/>
                </a:solidFill>
                <a:sym typeface="Verdana"/>
              </a:rPr>
              <a:t>урагана, бури исчезнет</a:t>
            </a:r>
            <a:r>
              <a:rPr lang="ru-RU" sz="2000" b="1" i="0" u="none" strike="noStrike" cap="none" dirty="0">
                <a:solidFill>
                  <a:schemeClr val="dk1"/>
                </a:solidFill>
                <a:sym typeface="Verdana"/>
              </a:rPr>
              <a:t>.</a:t>
            </a:r>
            <a:endParaRPr sz="2000" b="1" dirty="0"/>
          </a:p>
          <a:p>
            <a:pPr marL="265176" marR="0" lvl="0" indent="-186943" algn="l" rtl="0">
              <a:lnSpc>
                <a:spcPct val="80000"/>
              </a:lnSpc>
              <a:spcBef>
                <a:spcPts val="250"/>
              </a:spcBef>
              <a:spcAft>
                <a:spcPts val="0"/>
              </a:spcAft>
              <a:buClr>
                <a:schemeClr val="accent1"/>
              </a:buClr>
              <a:buSzPts val="1232"/>
              <a:buFont typeface="Noto Sans Symbols"/>
              <a:buNone/>
            </a:pPr>
            <a:endParaRPr sz="2000" b="1" i="0" u="none" strike="noStrike" cap="none" dirty="0">
              <a:solidFill>
                <a:schemeClr val="dk1"/>
              </a:solidFill>
              <a:sym typeface="Verdana"/>
            </a:endParaRPr>
          </a:p>
          <a:p>
            <a:pPr marL="265176" marR="0" lvl="0" indent="-186943" algn="l" rtl="0">
              <a:lnSpc>
                <a:spcPct val="80000"/>
              </a:lnSpc>
              <a:spcBef>
                <a:spcPts val="250"/>
              </a:spcBef>
              <a:spcAft>
                <a:spcPts val="0"/>
              </a:spcAft>
              <a:buClr>
                <a:schemeClr val="accent1"/>
              </a:buClr>
              <a:buSzPts val="1232"/>
              <a:buFont typeface="Noto Sans Symbols"/>
              <a:buNone/>
            </a:pPr>
            <a:endParaRPr sz="2000" b="0" i="0" u="none" strike="noStrike" cap="none" dirty="0">
              <a:solidFill>
                <a:schemeClr val="dk1"/>
              </a:solidFill>
              <a:sym typeface="Verdana"/>
            </a:endParaRPr>
          </a:p>
        </p:txBody>
      </p:sp>
    </p:spTree>
    <p:extLst>
      <p:ext uri="{BB962C8B-B14F-4D97-AF65-F5344CB8AC3E}">
        <p14:creationId xmlns:p14="http://schemas.microsoft.com/office/powerpoint/2010/main" val="2469749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Что делать при </a:t>
            </a:r>
            <a:r>
              <a:rPr lang="ru-RU" sz="3240" b="1" i="0" u="none" strike="noStrike" cap="none" dirty="0" smtClean="0">
                <a:solidFill>
                  <a:srgbClr val="FF8C3C"/>
                </a:solidFill>
                <a:latin typeface="Verdana"/>
                <a:ea typeface="Verdana"/>
                <a:cs typeface="Verdana"/>
                <a:sym typeface="Verdana"/>
              </a:rPr>
              <a:t>ЧС: ураган </a:t>
            </a:r>
            <a:r>
              <a:rPr lang="ru-RU" sz="3240" b="1" i="0" u="none" strike="noStrike" cap="none" dirty="0">
                <a:solidFill>
                  <a:srgbClr val="FF8C3C"/>
                </a:solidFill>
                <a:latin typeface="Verdana"/>
                <a:ea typeface="Verdana"/>
                <a:cs typeface="Verdana"/>
                <a:sym typeface="Verdana"/>
              </a:rPr>
              <a:t>смерч, </a:t>
            </a:r>
            <a:r>
              <a:rPr lang="ru-RU" sz="3240" b="1" i="0" u="none" strike="noStrike" cap="none" dirty="0" smtClean="0">
                <a:solidFill>
                  <a:srgbClr val="FF8C3C"/>
                </a:solidFill>
                <a:latin typeface="Verdana"/>
                <a:ea typeface="Verdana"/>
                <a:cs typeface="Verdana"/>
                <a:sym typeface="Verdana"/>
              </a:rPr>
              <a:t>торнадо?</a:t>
            </a:r>
            <a:endParaRPr sz="3240" b="1" i="0" u="none" strike="noStrike" cap="none" dirty="0">
              <a:solidFill>
                <a:srgbClr val="FF8C3C"/>
              </a:solidFill>
              <a:latin typeface="Verdana"/>
              <a:ea typeface="Verdana"/>
              <a:cs typeface="Verdana"/>
              <a:sym typeface="Verdana"/>
            </a:endParaRPr>
          </a:p>
        </p:txBody>
      </p:sp>
      <p:sp>
        <p:nvSpPr>
          <p:cNvPr id="224" name="Google Shape;224;p33"/>
          <p:cNvSpPr txBox="1">
            <a:spLocks noGrp="1"/>
          </p:cNvSpPr>
          <p:nvPr>
            <p:ph type="body" idx="1"/>
          </p:nvPr>
        </p:nvSpPr>
        <p:spPr>
          <a:xfrm>
            <a:off x="500063" y="1714500"/>
            <a:ext cx="8183562" cy="4187825"/>
          </a:xfrm>
          <a:prstGeom prst="rect">
            <a:avLst/>
          </a:prstGeom>
          <a:noFill/>
          <a:ln>
            <a:noFill/>
          </a:ln>
        </p:spPr>
        <p:txBody>
          <a:bodyPr spcFirstLastPara="1" wrap="square" lIns="182875" tIns="91425" rIns="91425" bIns="45700" anchor="t" anchorCtr="0">
            <a:noAutofit/>
          </a:bodyPr>
          <a:lstStyle/>
          <a:p>
            <a:pPr marL="0" marR="0" lvl="0" indent="0" algn="l" rtl="0">
              <a:lnSpc>
                <a:spcPct val="80000"/>
              </a:lnSpc>
              <a:spcBef>
                <a:spcPts val="0"/>
              </a:spcBef>
              <a:spcAft>
                <a:spcPts val="0"/>
              </a:spcAft>
              <a:buClr>
                <a:schemeClr val="accent1"/>
              </a:buClr>
              <a:buSzPts val="1232"/>
              <a:buNone/>
            </a:pPr>
            <a:r>
              <a:rPr lang="ru-RU" sz="2100" b="1" i="0" u="sng" strike="noStrike" cap="none" dirty="0">
                <a:solidFill>
                  <a:srgbClr val="FF0000"/>
                </a:solidFill>
                <a:sym typeface="Verdana"/>
              </a:rPr>
              <a:t>Если </a:t>
            </a:r>
            <a:r>
              <a:rPr lang="ru-RU" sz="2100" b="1" i="0" u="sng" strike="noStrike" cap="none" dirty="0" smtClean="0">
                <a:solidFill>
                  <a:srgbClr val="FF0000"/>
                </a:solidFill>
                <a:sym typeface="Verdana"/>
              </a:rPr>
              <a:t>нет возможности укрыться в здании следует:</a:t>
            </a:r>
          </a:p>
          <a:p>
            <a:pPr marL="0" marR="0" lvl="0" indent="0" algn="l" rtl="0">
              <a:lnSpc>
                <a:spcPct val="80000"/>
              </a:lnSpc>
              <a:spcBef>
                <a:spcPts val="0"/>
              </a:spcBef>
              <a:spcAft>
                <a:spcPts val="0"/>
              </a:spcAft>
              <a:buClr>
                <a:schemeClr val="accent1"/>
              </a:buClr>
              <a:buSzPts val="1232"/>
              <a:buNone/>
            </a:pPr>
            <a:endParaRPr sz="2100" b="1" i="0" u="none" strike="noStrike" cap="none" dirty="0">
              <a:solidFill>
                <a:schemeClr val="dk1"/>
              </a:solidFill>
              <a:sym typeface="Verdana"/>
            </a:endParaRPr>
          </a:p>
          <a:p>
            <a:pPr marL="265176" marR="0" lvl="0" indent="-265176" algn="l" rtl="0">
              <a:lnSpc>
                <a:spcPct val="80000"/>
              </a:lnSpc>
              <a:spcBef>
                <a:spcPts val="250"/>
              </a:spcBef>
              <a:spcAft>
                <a:spcPts val="0"/>
              </a:spcAft>
              <a:buClr>
                <a:schemeClr val="accent1"/>
              </a:buClr>
              <a:buSzPts val="1232"/>
              <a:buFont typeface="Noto Sans Symbols"/>
              <a:buChar char="●"/>
            </a:pPr>
            <a:r>
              <a:rPr lang="ru-RU" sz="2100" b="1" i="0" u="none" strike="noStrike" cap="none" dirty="0" smtClean="0">
                <a:solidFill>
                  <a:schemeClr val="dk1"/>
                </a:solidFill>
                <a:sym typeface="Verdana"/>
              </a:rPr>
              <a:t>найти </a:t>
            </a:r>
            <a:r>
              <a:rPr lang="ru-RU" sz="2100" b="1" i="0" u="none" strike="noStrike" cap="none" dirty="0">
                <a:solidFill>
                  <a:schemeClr val="dk1"/>
                </a:solidFill>
                <a:sym typeface="Verdana"/>
              </a:rPr>
              <a:t>как можно более открытую </a:t>
            </a:r>
            <a:r>
              <a:rPr lang="ru-RU" sz="2100" b="1" i="0" u="none" strike="noStrike" cap="none" dirty="0" smtClean="0">
                <a:solidFill>
                  <a:schemeClr val="dk1"/>
                </a:solidFill>
                <a:sym typeface="Verdana"/>
              </a:rPr>
              <a:t>местность; </a:t>
            </a:r>
            <a:r>
              <a:rPr lang="ru-RU" sz="2100" b="1" dirty="0"/>
              <a:t>д</a:t>
            </a:r>
            <a:r>
              <a:rPr lang="ru-RU" sz="2100" b="1" i="0" u="none" strike="noStrike" cap="none" dirty="0" smtClean="0">
                <a:solidFill>
                  <a:schemeClr val="dk1"/>
                </a:solidFill>
                <a:sym typeface="Verdana"/>
              </a:rPr>
              <a:t>ержитесь </a:t>
            </a:r>
            <a:r>
              <a:rPr lang="ru-RU" sz="2100" b="1" i="0" u="none" strike="noStrike" cap="none" dirty="0">
                <a:solidFill>
                  <a:schemeClr val="dk1"/>
                </a:solidFill>
                <a:sym typeface="Verdana"/>
              </a:rPr>
              <a:t>подальше от деревьев, рек, озер, водохранилищ, моря;</a:t>
            </a:r>
            <a:endParaRPr sz="2100" b="1" dirty="0"/>
          </a:p>
          <a:p>
            <a:pPr marL="265176" marR="0" lvl="0" indent="-265176" rtl="0">
              <a:lnSpc>
                <a:spcPct val="80000"/>
              </a:lnSpc>
              <a:spcBef>
                <a:spcPts val="250"/>
              </a:spcBef>
              <a:spcAft>
                <a:spcPts val="0"/>
              </a:spcAft>
              <a:buClr>
                <a:schemeClr val="accent1"/>
              </a:buClr>
              <a:buSzPts val="1232"/>
              <a:buFont typeface="Noto Sans Symbols"/>
              <a:buChar char="●"/>
            </a:pPr>
            <a:r>
              <a:rPr lang="ru-RU" sz="2100" b="1" i="0" u="none" strike="noStrike" cap="none" dirty="0" smtClean="0">
                <a:solidFill>
                  <a:schemeClr val="dk1"/>
                </a:solidFill>
                <a:sym typeface="Verdana"/>
              </a:rPr>
              <a:t>лучше </a:t>
            </a:r>
            <a:r>
              <a:rPr lang="ru-RU" sz="2100" b="1" i="0" u="none" strike="noStrike" cap="none" dirty="0">
                <a:solidFill>
                  <a:schemeClr val="dk1"/>
                </a:solidFill>
                <a:sym typeface="Verdana"/>
              </a:rPr>
              <a:t>всего укрыться </a:t>
            </a:r>
            <a:r>
              <a:rPr lang="ru-RU" sz="2100" b="1" i="0" u="none" strike="noStrike" cap="none" dirty="0" smtClean="0">
                <a:solidFill>
                  <a:schemeClr val="dk1"/>
                </a:solidFill>
                <a:sym typeface="Verdana"/>
              </a:rPr>
              <a:t>от урагана, смерча, урагана на </a:t>
            </a:r>
            <a:r>
              <a:rPr lang="ru-RU" sz="2100" b="1" i="0" u="none" strike="noStrike" cap="none" dirty="0">
                <a:solidFill>
                  <a:schemeClr val="dk1"/>
                </a:solidFill>
                <a:sym typeface="Verdana"/>
              </a:rPr>
              <a:t>дне кювета, ямы, рва, узкого оврага, в </a:t>
            </a:r>
            <a:r>
              <a:rPr lang="ru-RU" sz="2100" b="1" i="0" u="none" strike="noStrike" cap="none" dirty="0" smtClean="0">
                <a:solidFill>
                  <a:schemeClr val="dk1"/>
                </a:solidFill>
                <a:sym typeface="Verdana"/>
              </a:rPr>
              <a:t>ущелье, </a:t>
            </a:r>
            <a:r>
              <a:rPr lang="ru-RU" sz="2100" b="1" i="0" u="none" strike="noStrike" cap="none" dirty="0">
                <a:solidFill>
                  <a:schemeClr val="dk1"/>
                </a:solidFill>
                <a:sym typeface="Verdana"/>
              </a:rPr>
              <a:t>максимально низкое положение тела повышает шансы остаться невредимым;</a:t>
            </a:r>
            <a:endParaRPr sz="2100" b="1" dirty="0"/>
          </a:p>
          <a:p>
            <a:pPr marL="265176" marR="0" lvl="0" indent="-265176" algn="l" rtl="0">
              <a:lnSpc>
                <a:spcPct val="80000"/>
              </a:lnSpc>
              <a:spcBef>
                <a:spcPts val="250"/>
              </a:spcBef>
              <a:spcAft>
                <a:spcPts val="0"/>
              </a:spcAft>
              <a:buClr>
                <a:schemeClr val="accent1"/>
              </a:buClr>
              <a:buSzPts val="1232"/>
              <a:buFont typeface="Noto Sans Symbols"/>
              <a:buChar char="●"/>
            </a:pPr>
            <a:r>
              <a:rPr lang="ru-RU" sz="2100" b="1" i="0" u="none" strike="noStrike" cap="none" dirty="0" smtClean="0">
                <a:solidFill>
                  <a:schemeClr val="dk1"/>
                </a:solidFill>
                <a:sym typeface="Verdana"/>
              </a:rPr>
              <a:t>укрыть </a:t>
            </a:r>
            <a:r>
              <a:rPr lang="ru-RU" sz="2100" b="1" i="0" u="none" strike="noStrike" cap="none" dirty="0">
                <a:solidFill>
                  <a:schemeClr val="dk1"/>
                </a:solidFill>
                <a:sym typeface="Verdana"/>
              </a:rPr>
              <a:t>голову одеждой, ветками деревьев;</a:t>
            </a:r>
            <a:endParaRPr sz="2100" b="1" dirty="0"/>
          </a:p>
          <a:p>
            <a:pPr marL="265176" marR="0" lvl="0" indent="-265176" algn="l" rtl="0">
              <a:lnSpc>
                <a:spcPct val="80000"/>
              </a:lnSpc>
              <a:spcBef>
                <a:spcPts val="250"/>
              </a:spcBef>
              <a:spcAft>
                <a:spcPts val="0"/>
              </a:spcAft>
              <a:buClr>
                <a:schemeClr val="accent1"/>
              </a:buClr>
              <a:buSzPts val="1232"/>
              <a:buFont typeface="Noto Sans Symbols"/>
              <a:buChar char="●"/>
            </a:pPr>
            <a:r>
              <a:rPr lang="ru-RU" sz="2100" b="1" i="0" u="none" strike="noStrike" cap="none" dirty="0" smtClean="0">
                <a:solidFill>
                  <a:schemeClr val="dk1"/>
                </a:solidFill>
                <a:sym typeface="Verdana"/>
              </a:rPr>
              <a:t>не </a:t>
            </a:r>
            <a:r>
              <a:rPr lang="ru-RU" sz="2100" b="1" i="0" u="none" strike="noStrike" cap="none" dirty="0">
                <a:solidFill>
                  <a:schemeClr val="dk1"/>
                </a:solidFill>
                <a:sym typeface="Verdana"/>
              </a:rPr>
              <a:t>рекомендуется находиться внутри автомобиля или другого транспортного средства, выходите и следуйте указаниям выше.</a:t>
            </a:r>
            <a:endParaRPr sz="2100" b="1" dirty="0"/>
          </a:p>
          <a:p>
            <a:pPr marL="265176" marR="0" lvl="0" indent="-186943" algn="l" rtl="0">
              <a:lnSpc>
                <a:spcPct val="80000"/>
              </a:lnSpc>
              <a:spcBef>
                <a:spcPts val="250"/>
              </a:spcBef>
              <a:spcAft>
                <a:spcPts val="0"/>
              </a:spcAft>
              <a:buClr>
                <a:schemeClr val="accent1"/>
              </a:buClr>
              <a:buSzPts val="1232"/>
              <a:buFont typeface="Noto Sans Symbols"/>
              <a:buNone/>
            </a:pPr>
            <a:endParaRPr sz="2100" b="1" i="0" u="none" strike="noStrike" cap="none" dirty="0">
              <a:solidFill>
                <a:schemeClr val="dk1"/>
              </a:solidFill>
              <a:sym typeface="Verdana"/>
            </a:endParaRPr>
          </a:p>
          <a:p>
            <a:pPr marL="265176" marR="0" lvl="0" indent="-186943" algn="l" rtl="0">
              <a:lnSpc>
                <a:spcPct val="80000"/>
              </a:lnSpc>
              <a:spcBef>
                <a:spcPts val="250"/>
              </a:spcBef>
              <a:spcAft>
                <a:spcPts val="0"/>
              </a:spcAft>
              <a:buClr>
                <a:schemeClr val="accent1"/>
              </a:buClr>
              <a:buSzPts val="1232"/>
              <a:buFont typeface="Noto Sans Symbols"/>
              <a:buNone/>
            </a:pPr>
            <a:endParaRPr sz="2100" b="1" i="0" u="none" strike="noStrike" cap="none" dirty="0">
              <a:solidFill>
                <a:schemeClr val="dk1"/>
              </a:solidFill>
              <a:sym typeface="Verdana"/>
            </a:endParaRPr>
          </a:p>
          <a:p>
            <a:pPr marL="265176" marR="0" lvl="0" indent="-186943" algn="l" rtl="0">
              <a:lnSpc>
                <a:spcPct val="80000"/>
              </a:lnSpc>
              <a:spcBef>
                <a:spcPts val="250"/>
              </a:spcBef>
              <a:spcAft>
                <a:spcPts val="0"/>
              </a:spcAft>
              <a:buClr>
                <a:schemeClr val="accent1"/>
              </a:buClr>
              <a:buSzPts val="1232"/>
              <a:buFont typeface="Noto Sans Symbols"/>
              <a:buNone/>
            </a:pPr>
            <a:endParaRPr sz="154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388836" y="430823"/>
            <a:ext cx="8412048" cy="5980966"/>
          </a:xfrm>
          <a:prstGeom prst="rect">
            <a:avLst/>
          </a:prstGeom>
        </p:spPr>
      </p:pic>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127257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Что делать при </a:t>
            </a:r>
            <a:r>
              <a:rPr lang="ru-RU" sz="3240" b="1" i="0" u="none" strike="noStrike" cap="none" dirty="0" smtClean="0">
                <a:solidFill>
                  <a:srgbClr val="FF8C3C"/>
                </a:solidFill>
                <a:latin typeface="Verdana"/>
                <a:ea typeface="Verdana"/>
                <a:cs typeface="Verdana"/>
                <a:sym typeface="Verdana"/>
              </a:rPr>
              <a:t>ЧС: ураган, буря, смерч?</a:t>
            </a:r>
            <a:endParaRPr sz="3240" b="1" i="0" u="none" strike="noStrike" cap="none" dirty="0">
              <a:solidFill>
                <a:srgbClr val="FF8C3C"/>
              </a:solidFill>
              <a:latin typeface="Verdana"/>
              <a:ea typeface="Verdana"/>
              <a:cs typeface="Verdana"/>
              <a:sym typeface="Verdana"/>
            </a:endParaRPr>
          </a:p>
        </p:txBody>
      </p:sp>
      <p:sp>
        <p:nvSpPr>
          <p:cNvPr id="224" name="Google Shape;224;p33"/>
          <p:cNvSpPr txBox="1">
            <a:spLocks noGrp="1"/>
          </p:cNvSpPr>
          <p:nvPr>
            <p:ph type="body" idx="1"/>
          </p:nvPr>
        </p:nvSpPr>
        <p:spPr>
          <a:xfrm>
            <a:off x="500063" y="1714500"/>
            <a:ext cx="8183562" cy="4187825"/>
          </a:xfrm>
          <a:prstGeom prst="rect">
            <a:avLst/>
          </a:prstGeom>
          <a:noFill/>
          <a:ln>
            <a:noFill/>
          </a:ln>
        </p:spPr>
        <p:txBody>
          <a:bodyPr spcFirstLastPara="1" wrap="square" lIns="182875" tIns="91425" rIns="91425" bIns="45700" anchor="t" anchorCtr="0">
            <a:noAutofit/>
          </a:bodyPr>
          <a:lstStyle/>
          <a:p>
            <a:pPr marL="265176" marR="0" lvl="0" indent="-186943" algn="l" rtl="0">
              <a:lnSpc>
                <a:spcPct val="80000"/>
              </a:lnSpc>
              <a:spcBef>
                <a:spcPts val="250"/>
              </a:spcBef>
              <a:spcAft>
                <a:spcPts val="0"/>
              </a:spcAft>
              <a:buClr>
                <a:schemeClr val="accent1"/>
              </a:buClr>
              <a:buSzPts val="1232"/>
              <a:buFont typeface="Noto Sans Symbols"/>
              <a:buNone/>
            </a:pPr>
            <a:endParaRPr sz="1540" b="0" i="0" u="none" strike="noStrike" cap="none" dirty="0">
              <a:solidFill>
                <a:schemeClr val="dk1"/>
              </a:solidFill>
              <a:latin typeface="Verdana"/>
              <a:ea typeface="Verdana"/>
              <a:cs typeface="Verdana"/>
              <a:sym typeface="Verdana"/>
            </a:endParaRPr>
          </a:p>
          <a:p>
            <a:pPr marL="0" marR="0" lvl="0" indent="0" algn="l" rtl="0">
              <a:lnSpc>
                <a:spcPct val="80000"/>
              </a:lnSpc>
              <a:spcBef>
                <a:spcPts val="250"/>
              </a:spcBef>
              <a:spcAft>
                <a:spcPts val="0"/>
              </a:spcAft>
              <a:buClr>
                <a:schemeClr val="accent1"/>
              </a:buClr>
              <a:buSzPts val="1232"/>
              <a:buNone/>
            </a:pPr>
            <a:r>
              <a:rPr lang="ru-RU" sz="2400" b="1" i="0" u="sng" strike="noStrike" cap="none" dirty="0">
                <a:solidFill>
                  <a:srgbClr val="FF0000"/>
                </a:solidFill>
                <a:sym typeface="Verdana"/>
              </a:rPr>
              <a:t>Если вы оказались </a:t>
            </a:r>
            <a:r>
              <a:rPr lang="ru-RU" sz="2400" b="1" i="0" u="sng" strike="noStrike" cap="none" dirty="0" smtClean="0">
                <a:solidFill>
                  <a:srgbClr val="FF0000"/>
                </a:solidFill>
                <a:sym typeface="Verdana"/>
              </a:rPr>
              <a:t>внутри воронки смерча</a:t>
            </a:r>
            <a:r>
              <a:rPr lang="ru-RU" sz="2400" b="1" i="0" u="none" strike="noStrike" cap="none" dirty="0" smtClean="0">
                <a:solidFill>
                  <a:srgbClr val="FF0000"/>
                </a:solidFill>
                <a:sym typeface="Verdana"/>
              </a:rPr>
              <a:t>, </a:t>
            </a:r>
            <a:r>
              <a:rPr lang="ru-RU" sz="2400" b="1" i="0" u="none" strike="noStrike" cap="none" dirty="0">
                <a:solidFill>
                  <a:schemeClr val="dk1"/>
                </a:solidFill>
                <a:sym typeface="Verdana"/>
              </a:rPr>
              <a:t>если вас поднимает в воздух, не сопротивляйтесь, не паникуйте, что-либо делать уже поздно, вы во власти природы. Лучшее, что вам остается – глубоко вдохнуть и ждать удачного приземления. Внутри вихря обычно скапливаются огромные массы пыли, грязи, которые могут нанести вред вашим органам дыхания, вплоть до удушья, поэтому держитесь до </a:t>
            </a:r>
            <a:r>
              <a:rPr lang="ru-RU" sz="2400" b="1" i="0" u="none" strike="noStrike" cap="none" dirty="0" smtClean="0">
                <a:solidFill>
                  <a:schemeClr val="dk1"/>
                </a:solidFill>
                <a:sym typeface="Verdana"/>
              </a:rPr>
              <a:t>последнего.</a:t>
            </a:r>
            <a:endParaRPr sz="2400" b="1" dirty="0"/>
          </a:p>
          <a:p>
            <a:pPr marL="265176" marR="0" lvl="0" indent="-186943" algn="l" rtl="0">
              <a:lnSpc>
                <a:spcPct val="80000"/>
              </a:lnSpc>
              <a:spcBef>
                <a:spcPts val="250"/>
              </a:spcBef>
              <a:spcAft>
                <a:spcPts val="0"/>
              </a:spcAft>
              <a:buClr>
                <a:schemeClr val="accent1"/>
              </a:buClr>
              <a:buSzPts val="1232"/>
              <a:buFont typeface="Noto Sans Symbols"/>
              <a:buNone/>
            </a:pPr>
            <a:endParaRPr sz="2400" b="1" i="0" u="none" strike="noStrike" cap="none" dirty="0">
              <a:solidFill>
                <a:schemeClr val="dk1"/>
              </a:solidFill>
              <a:sym typeface="Verdana"/>
            </a:endParaRPr>
          </a:p>
          <a:p>
            <a:pPr marL="265176" marR="0" lvl="0" indent="-186943" algn="l" rtl="0">
              <a:lnSpc>
                <a:spcPct val="80000"/>
              </a:lnSpc>
              <a:spcBef>
                <a:spcPts val="250"/>
              </a:spcBef>
              <a:spcAft>
                <a:spcPts val="0"/>
              </a:spcAft>
              <a:buClr>
                <a:schemeClr val="accent1"/>
              </a:buClr>
              <a:buSzPts val="1232"/>
              <a:buFont typeface="Noto Sans Symbols"/>
              <a:buNone/>
            </a:pPr>
            <a:endParaRPr sz="154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118260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a:solidFill>
                  <a:srgbClr val="FF8C3C"/>
                </a:solidFill>
                <a:latin typeface="Verdana"/>
                <a:ea typeface="Verdana"/>
                <a:cs typeface="Verdana"/>
                <a:sym typeface="Verdana"/>
              </a:rPr>
              <a:t>Что делать </a:t>
            </a:r>
            <a:r>
              <a:rPr lang="ru-RU" sz="3240" b="1" i="0" u="none" strike="noStrike" cap="none" dirty="0" smtClean="0">
                <a:solidFill>
                  <a:srgbClr val="FF8C3C"/>
                </a:solidFill>
                <a:latin typeface="Verdana"/>
                <a:ea typeface="Verdana"/>
                <a:cs typeface="Verdana"/>
                <a:sym typeface="Verdana"/>
              </a:rPr>
              <a:t>после урагана, бури, смерча?</a:t>
            </a:r>
            <a:endParaRPr sz="3240" b="1" i="0" u="none" strike="noStrike" cap="none" dirty="0">
              <a:solidFill>
                <a:srgbClr val="FF8C3C"/>
              </a:solidFill>
              <a:latin typeface="Verdana"/>
              <a:ea typeface="Verdana"/>
              <a:cs typeface="Verdana"/>
              <a:sym typeface="Verdana"/>
            </a:endParaRPr>
          </a:p>
        </p:txBody>
      </p:sp>
      <p:sp>
        <p:nvSpPr>
          <p:cNvPr id="224" name="Google Shape;224;p33"/>
          <p:cNvSpPr txBox="1">
            <a:spLocks noGrp="1"/>
          </p:cNvSpPr>
          <p:nvPr>
            <p:ph type="body" idx="1"/>
          </p:nvPr>
        </p:nvSpPr>
        <p:spPr>
          <a:xfrm>
            <a:off x="500063" y="1714500"/>
            <a:ext cx="8183562" cy="4187825"/>
          </a:xfrm>
          <a:prstGeom prst="rect">
            <a:avLst/>
          </a:prstGeom>
          <a:noFill/>
          <a:ln>
            <a:noFill/>
          </a:ln>
        </p:spPr>
        <p:txBody>
          <a:bodyPr spcFirstLastPara="1" wrap="square" lIns="182875" tIns="91425" rIns="91425" bIns="45700" anchor="t" anchorCtr="0">
            <a:noAutofit/>
          </a:bodyPr>
          <a:lstStyle/>
          <a:p>
            <a:pPr marL="265176" lvl="0" indent="-186943">
              <a:lnSpc>
                <a:spcPct val="80000"/>
              </a:lnSpc>
              <a:buSzPts val="1232"/>
              <a:buNone/>
            </a:pPr>
            <a:r>
              <a:rPr lang="ru-RU" sz="2200" b="1" dirty="0">
                <a:solidFill>
                  <a:srgbClr val="FF0000"/>
                </a:solidFill>
              </a:rPr>
              <a:t>Н</a:t>
            </a:r>
            <a:r>
              <a:rPr lang="ru-RU" sz="2200" b="1" dirty="0" smtClean="0">
                <a:solidFill>
                  <a:srgbClr val="FF0000"/>
                </a:solidFill>
              </a:rPr>
              <a:t>еобходимо </a:t>
            </a:r>
            <a:r>
              <a:rPr lang="ru-RU" sz="2200" b="1" dirty="0">
                <a:solidFill>
                  <a:srgbClr val="FF0000"/>
                </a:solidFill>
              </a:rPr>
              <a:t>соблюдать меры предосторожности: </a:t>
            </a:r>
            <a:endParaRPr lang="ru-RU" sz="2200" b="1" dirty="0" smtClean="0">
              <a:solidFill>
                <a:srgbClr val="FF0000"/>
              </a:solidFill>
            </a:endParaRPr>
          </a:p>
          <a:p>
            <a:pPr marL="265176" lvl="0" indent="-186943">
              <a:lnSpc>
                <a:spcPct val="80000"/>
              </a:lnSpc>
              <a:buSzPts val="1232"/>
              <a:buNone/>
            </a:pPr>
            <a:r>
              <a:rPr lang="ru-RU" sz="2200" b="1" dirty="0"/>
              <a:t>Н</a:t>
            </a:r>
            <a:r>
              <a:rPr lang="ru-RU" sz="2200" b="1" dirty="0" smtClean="0"/>
              <a:t>е </a:t>
            </a:r>
            <a:r>
              <a:rPr lang="ru-RU" sz="2200" b="1" dirty="0"/>
              <a:t>подходить и не дотрагиваться до оборванных проводов, опасаться поваленных деревьев, раскачивающихся ставень, вывесок, транспарантов. </a:t>
            </a:r>
            <a:endParaRPr lang="ru-RU" sz="2200" b="1" dirty="0" smtClean="0"/>
          </a:p>
          <a:p>
            <a:pPr marL="265176" lvl="0" indent="-186943">
              <a:lnSpc>
                <a:spcPct val="80000"/>
              </a:lnSpc>
              <a:buSzPts val="1232"/>
              <a:buNone/>
            </a:pPr>
            <a:r>
              <a:rPr lang="ru-RU" sz="2200" b="1" dirty="0" smtClean="0"/>
              <a:t>При возвращении: дом </a:t>
            </a:r>
            <a:r>
              <a:rPr lang="ru-RU" sz="2200" b="1" dirty="0"/>
              <a:t>освещать электрическим фонарем, так как во время стихийного бедствия возможна утечка газа, а пользование открытым огнем может вызвать взрыв. </a:t>
            </a:r>
            <a:endParaRPr lang="ru-RU" sz="2200" b="1" dirty="0" smtClean="0"/>
          </a:p>
          <a:p>
            <a:pPr marL="265176" lvl="0" indent="-186943">
              <a:lnSpc>
                <a:spcPct val="80000"/>
              </a:lnSpc>
              <a:buSzPts val="1232"/>
              <a:buNone/>
            </a:pPr>
            <a:r>
              <a:rPr lang="ru-RU" sz="2200" b="1" dirty="0" smtClean="0"/>
              <a:t>Включать </a:t>
            </a:r>
            <a:r>
              <a:rPr lang="ru-RU" sz="2200" b="1" dirty="0"/>
              <a:t>электрические приборы можно только после их просушки и проветривания.</a:t>
            </a:r>
            <a:endParaRPr sz="2200" b="1" i="0" u="none" strike="noStrike" cap="none" dirty="0">
              <a:solidFill>
                <a:schemeClr val="dk1"/>
              </a:solidFill>
              <a:sym typeface="Verdana"/>
            </a:endParaRPr>
          </a:p>
          <a:p>
            <a:pPr marL="265176" marR="0" lvl="0" indent="-186943" algn="l" rtl="0">
              <a:lnSpc>
                <a:spcPct val="80000"/>
              </a:lnSpc>
              <a:spcBef>
                <a:spcPts val="250"/>
              </a:spcBef>
              <a:spcAft>
                <a:spcPts val="0"/>
              </a:spcAft>
              <a:buClr>
                <a:schemeClr val="accent1"/>
              </a:buClr>
              <a:buSzPts val="1232"/>
              <a:buFont typeface="Noto Sans Symbols"/>
              <a:buNone/>
            </a:pPr>
            <a:endParaRPr sz="154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68589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descr="http://novostiua.net/uploads/posts/2013-03/1362379751_zemletryasenie-v-kitae-30-chelovek-travmirovany.jpg"/>
          <p:cNvPicPr preferRelativeResize="0"/>
          <p:nvPr/>
        </p:nvPicPr>
        <p:blipFill rotWithShape="1">
          <a:blip r:embed="rId3">
            <a:alphaModFix/>
          </a:blip>
          <a:srcRect/>
          <a:stretch/>
        </p:blipFill>
        <p:spPr>
          <a:xfrm>
            <a:off x="500034" y="500041"/>
            <a:ext cx="8001056" cy="5334037"/>
          </a:xfrm>
          <a:prstGeom prst="rect">
            <a:avLst/>
          </a:prstGeom>
          <a:noFill/>
          <a:ln>
            <a:noFill/>
          </a:ln>
        </p:spPr>
      </p:pic>
      <p:sp>
        <p:nvSpPr>
          <p:cNvPr id="106" name="Google Shape;106;p15"/>
          <p:cNvSpPr txBox="1">
            <a:spLocks noGrp="1"/>
          </p:cNvSpPr>
          <p:nvPr>
            <p:ph type="body" idx="1"/>
          </p:nvPr>
        </p:nvSpPr>
        <p:spPr>
          <a:xfrm>
            <a:off x="357188" y="928688"/>
            <a:ext cx="8183562" cy="4714875"/>
          </a:xfrm>
          <a:prstGeom prst="rect">
            <a:avLst/>
          </a:prstGeom>
          <a:noFill/>
          <a:ln>
            <a:noFill/>
          </a:ln>
        </p:spPr>
        <p:txBody>
          <a:bodyPr spcFirstLastPara="1" wrap="square" lIns="182875" tIns="91425" rIns="91425" bIns="45700" anchor="t" anchorCtr="0">
            <a:noAutofit/>
          </a:bodyPr>
          <a:lstStyle/>
          <a:p>
            <a:pPr marL="265176" lvl="0" indent="-144271">
              <a:lnSpc>
                <a:spcPct val="80000"/>
              </a:lnSpc>
              <a:buSzPts val="1904"/>
              <a:buNone/>
            </a:pPr>
            <a:r>
              <a:rPr lang="ru-RU" sz="2400" b="1" dirty="0"/>
              <a:t>В результате чрезмерной концентрации промышленности, усложнения технологических процессов, использования значительного числа </a:t>
            </a:r>
            <a:r>
              <a:rPr lang="ru-RU" sz="2400" b="1" dirty="0" err="1"/>
              <a:t>взрыво</a:t>
            </a:r>
            <a:r>
              <a:rPr lang="ru-RU" sz="2400" b="1" dirty="0"/>
              <a:t>-, </a:t>
            </a:r>
            <a:r>
              <a:rPr lang="ru-RU" sz="2400" b="1" dirty="0" err="1"/>
              <a:t>пожаро</a:t>
            </a:r>
            <a:r>
              <a:rPr lang="ru-RU" sz="2400" b="1" dirty="0"/>
              <a:t>-, радиационно- и химически опасных веществ, износа оборудования </a:t>
            </a:r>
            <a:r>
              <a:rPr lang="ru-RU" sz="2400" b="1" dirty="0" smtClean="0"/>
              <a:t>происходят аварии </a:t>
            </a:r>
            <a:r>
              <a:rPr lang="ru-RU" sz="2400" b="1" dirty="0"/>
              <a:t>и </a:t>
            </a:r>
            <a:r>
              <a:rPr lang="ru-RU" sz="2400" b="1" dirty="0" smtClean="0"/>
              <a:t>катастрофы. </a:t>
            </a:r>
          </a:p>
          <a:p>
            <a:pPr marL="265176" lvl="0" indent="-144271">
              <a:lnSpc>
                <a:spcPct val="80000"/>
              </a:lnSpc>
              <a:buSzPts val="1904"/>
              <a:buNone/>
            </a:pPr>
            <a:endParaRPr lang="ru-RU" sz="2400" b="1" dirty="0"/>
          </a:p>
          <a:p>
            <a:pPr marL="265176" lvl="0" indent="-144271">
              <a:lnSpc>
                <a:spcPct val="80000"/>
              </a:lnSpc>
              <a:buSzPts val="1904"/>
              <a:buNone/>
            </a:pPr>
            <a:r>
              <a:rPr lang="ru-RU" sz="2400" b="1" dirty="0" smtClean="0">
                <a:solidFill>
                  <a:srgbClr val="FF0000"/>
                </a:solidFill>
              </a:rPr>
              <a:t>Опасные </a:t>
            </a:r>
            <a:r>
              <a:rPr lang="ru-RU" sz="2400" b="1" dirty="0">
                <a:solidFill>
                  <a:srgbClr val="FF0000"/>
                </a:solidFill>
              </a:rPr>
              <a:t>природные </a:t>
            </a:r>
            <a:r>
              <a:rPr lang="ru-RU" sz="2400" b="1" dirty="0" smtClean="0">
                <a:solidFill>
                  <a:srgbClr val="FF0000"/>
                </a:solidFill>
              </a:rPr>
              <a:t>явления.</a:t>
            </a:r>
            <a:r>
              <a:rPr lang="ru-RU" sz="2400" b="1" dirty="0" smtClean="0"/>
              <a:t> </a:t>
            </a:r>
            <a:r>
              <a:rPr lang="ru-RU" sz="2400" b="1" dirty="0"/>
              <a:t>Н</a:t>
            </a:r>
            <a:r>
              <a:rPr lang="ru-RU" sz="2400" b="1" dirty="0" smtClean="0"/>
              <a:t>аводнения</a:t>
            </a:r>
            <a:r>
              <a:rPr lang="ru-RU" sz="2400" b="1" dirty="0"/>
              <a:t>, массовые лесные и торфяные пожары, оползни, бури, ураганы, снежные заносы, землетрясения и др. стихийные бедствия также приводят к чрезвычайным </a:t>
            </a:r>
            <a:r>
              <a:rPr lang="ru-RU" sz="2400" b="1" dirty="0" smtClean="0"/>
              <a:t>ситуациям</a:t>
            </a:r>
            <a:r>
              <a:rPr lang="ru-RU" sz="2400" b="1" dirty="0"/>
              <a:t>.</a:t>
            </a:r>
            <a:endParaRPr sz="2400" b="1" i="0" u="none" strike="noStrike" cap="none" dirty="0">
              <a:solidFill>
                <a:schemeClr val="dk1"/>
              </a:solidFill>
              <a:sym typeface="Verdana"/>
            </a:endParaRPr>
          </a:p>
        </p:txBody>
      </p:sp>
    </p:spTree>
    <p:extLst>
      <p:ext uri="{BB962C8B-B14F-4D97-AF65-F5344CB8AC3E}">
        <p14:creationId xmlns:p14="http://schemas.microsoft.com/office/powerpoint/2010/main" val="4073545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536330" y="4369778"/>
            <a:ext cx="8150469" cy="119575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b="1" i="0" u="none" strike="noStrike" cap="none" dirty="0" smtClean="0">
                <a:solidFill>
                  <a:srgbClr val="FF8C3C"/>
                </a:solidFill>
                <a:latin typeface="Verdana"/>
                <a:ea typeface="Verdana"/>
                <a:cs typeface="Verdana"/>
                <a:sym typeface="Verdana"/>
              </a:rPr>
              <a:t>ЛЕСНЫЕ ПОЖАРЫ</a:t>
            </a:r>
            <a:endParaRPr lang="ru-RU" b="1" i="0" u="none" strike="noStrike" cap="none" dirty="0">
              <a:solidFill>
                <a:srgbClr val="FF8C3C"/>
              </a:solidFill>
              <a:latin typeface="Verdana"/>
              <a:ea typeface="Verdana"/>
              <a:cs typeface="Verdana"/>
              <a:sym typeface="Verdana"/>
            </a:endParaRPr>
          </a:p>
        </p:txBody>
      </p:sp>
      <p:pic>
        <p:nvPicPr>
          <p:cNvPr id="5" name="Picture 2" descr="Более 65 800 работ на тему «лесной пожар»: стоковые фото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044" y="679939"/>
            <a:ext cx="6330109" cy="376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27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2800" b="1" i="0" u="none" strike="noStrike" cap="none" dirty="0">
              <a:solidFill>
                <a:srgbClr val="FF8C3C"/>
              </a:solidFill>
              <a:sym typeface="Verdana"/>
            </a:endParaRPr>
          </a:p>
        </p:txBody>
      </p:sp>
      <p:sp>
        <p:nvSpPr>
          <p:cNvPr id="224" name="Google Shape;224;p33"/>
          <p:cNvSpPr txBox="1">
            <a:spLocks noGrp="1"/>
          </p:cNvSpPr>
          <p:nvPr>
            <p:ph type="body" idx="1"/>
          </p:nvPr>
        </p:nvSpPr>
        <p:spPr>
          <a:xfrm>
            <a:off x="500063" y="1714500"/>
            <a:ext cx="8183562" cy="4187825"/>
          </a:xfrm>
          <a:prstGeom prst="rect">
            <a:avLst/>
          </a:prstGeom>
          <a:noFill/>
          <a:ln>
            <a:noFill/>
          </a:ln>
        </p:spPr>
        <p:txBody>
          <a:bodyPr spcFirstLastPara="1" wrap="square" lIns="182875" tIns="91425" rIns="91425" bIns="45700" anchor="t" anchorCtr="0">
            <a:noAutofit/>
          </a:bodyPr>
          <a:lstStyle/>
          <a:p>
            <a:pPr marL="86360" indent="0">
              <a:buNone/>
            </a:pPr>
            <a:r>
              <a:rPr lang="ru-RU" sz="2300" b="1" dirty="0"/>
              <a:t>Серьезную опасность для природной среды, экономики и населения представляют массовые </a:t>
            </a:r>
            <a:r>
              <a:rPr lang="ru-RU" sz="2300" b="1" dirty="0">
                <a:solidFill>
                  <a:srgbClr val="FF0000"/>
                </a:solidFill>
              </a:rPr>
              <a:t>лесные пожары</a:t>
            </a:r>
            <a:r>
              <a:rPr lang="ru-RU" sz="2300" b="1" dirty="0"/>
              <a:t>. Они являются разновидностями ландшафтных пожаров, которыми называются пожары, охватывающие различные компоненты географического ландшафта. </a:t>
            </a:r>
          </a:p>
          <a:p>
            <a:pPr marL="86360" indent="0">
              <a:buNone/>
            </a:pPr>
            <a:r>
              <a:rPr lang="ru-RU" sz="2300" b="1" dirty="0"/>
              <a:t>Спортивно-трудовой лагерь «Буревестник» находится в лесной зоне и соответственно ему могут угрожать лесные пожары.</a:t>
            </a:r>
          </a:p>
          <a:p>
            <a:pPr marL="265176" marR="0" lvl="0" indent="-186943" algn="l" rtl="0">
              <a:lnSpc>
                <a:spcPct val="80000"/>
              </a:lnSpc>
              <a:spcBef>
                <a:spcPts val="250"/>
              </a:spcBef>
              <a:spcAft>
                <a:spcPts val="0"/>
              </a:spcAft>
              <a:buClr>
                <a:schemeClr val="accent1"/>
              </a:buClr>
              <a:buSzPts val="1232"/>
              <a:buFont typeface="Noto Sans Symbols"/>
              <a:buNone/>
            </a:pPr>
            <a:endParaRPr sz="2300" b="0" i="0" u="none" strike="noStrike" cap="none" dirty="0">
              <a:solidFill>
                <a:schemeClr val="dk1"/>
              </a:solidFill>
              <a:sym typeface="Verdana"/>
            </a:endParaRPr>
          </a:p>
        </p:txBody>
      </p:sp>
    </p:spTree>
    <p:extLst>
      <p:ext uri="{BB962C8B-B14F-4D97-AF65-F5344CB8AC3E}">
        <p14:creationId xmlns:p14="http://schemas.microsoft.com/office/powerpoint/2010/main" val="928456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pPr marL="86360" indent="0">
              <a:buNone/>
            </a:pPr>
            <a:endParaRPr lang="ru-RU" sz="2700" b="1" dirty="0" smtClean="0"/>
          </a:p>
          <a:p>
            <a:pPr marL="86360" indent="0">
              <a:buNone/>
            </a:pPr>
            <a:endParaRPr lang="ru-RU" sz="2700" b="1" dirty="0"/>
          </a:p>
          <a:p>
            <a:pPr marL="86360" indent="0">
              <a:buNone/>
            </a:pPr>
            <a:r>
              <a:rPr lang="ru-RU" sz="2700" b="1" dirty="0" smtClean="0"/>
              <a:t>Инструкция </a:t>
            </a:r>
            <a:r>
              <a:rPr lang="ru-RU" sz="2700" b="1" dirty="0"/>
              <a:t>о мерах пожарной </a:t>
            </a:r>
            <a:r>
              <a:rPr lang="ru-RU" sz="2700" b="1" dirty="0" smtClean="0"/>
              <a:t>безопасности в </a:t>
            </a:r>
            <a:r>
              <a:rPr lang="ru-RU" sz="2700" b="1" dirty="0"/>
              <a:t>спортивно-оздоровительном лагере «Буревестник» </a:t>
            </a:r>
            <a:r>
              <a:rPr lang="ru-RU" sz="2700" b="1" dirty="0" smtClean="0"/>
              <a:t>филиала </a:t>
            </a:r>
            <a:r>
              <a:rPr lang="ru-RU" sz="2700" b="1" dirty="0"/>
              <a:t>РГППУ в г. Нижнем </a:t>
            </a:r>
            <a:r>
              <a:rPr lang="ru-RU" sz="2700" b="1" dirty="0" smtClean="0"/>
              <a:t>Тагиле</a:t>
            </a:r>
            <a:r>
              <a:rPr lang="ru-RU" sz="2700" b="1" dirty="0"/>
              <a:t> </a:t>
            </a:r>
            <a:r>
              <a:rPr lang="ru-RU" sz="2700" b="1" dirty="0" smtClean="0"/>
              <a:t>(Приложение 8 к приказу от 04 мая 2022 №152-Аа)</a:t>
            </a:r>
            <a:endParaRPr lang="ru-RU" sz="2700" b="1" dirty="0"/>
          </a:p>
        </p:txBody>
      </p:sp>
    </p:spTree>
    <p:extLst>
      <p:ext uri="{BB962C8B-B14F-4D97-AF65-F5344CB8AC3E}">
        <p14:creationId xmlns:p14="http://schemas.microsoft.com/office/powerpoint/2010/main" val="456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buNone/>
            </a:pPr>
            <a:r>
              <a:rPr lang="ru-RU" b="1" dirty="0"/>
              <a:t>В случае обнаружения лесного пожара на соответствующем лесном участке немедленно сообщить об этом с использованием единого номера вызова экстренных оперативных служб </a:t>
            </a:r>
            <a:r>
              <a:rPr lang="ru-RU" b="1" dirty="0">
                <a:solidFill>
                  <a:srgbClr val="FF0000"/>
                </a:solidFill>
              </a:rPr>
              <a:t>«112», </a:t>
            </a:r>
            <a:r>
              <a:rPr lang="ru-RU" b="1" dirty="0"/>
              <a:t>а также в специализированную диспетчерскую службу и принять все возможные меры по недопущению распространения лесного пожара.</a:t>
            </a:r>
          </a:p>
          <a:p>
            <a:endParaRPr lang="ru-RU" sz="2000" dirty="0"/>
          </a:p>
        </p:txBody>
      </p:sp>
    </p:spTree>
    <p:extLst>
      <p:ext uri="{BB962C8B-B14F-4D97-AF65-F5344CB8AC3E}">
        <p14:creationId xmlns:p14="http://schemas.microsoft.com/office/powerpoint/2010/main" val="2873839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536330" y="4369778"/>
            <a:ext cx="8150469" cy="119575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dirty="0" smtClean="0">
                <a:solidFill>
                  <a:srgbClr val="FF8C3C"/>
                </a:solidFill>
              </a:rPr>
              <a:t>АВАРИИ НА ХИМИЧЕСКИ ОПАСНЫХ ОБЪЕКТАХ</a:t>
            </a:r>
            <a:endParaRPr lang="ru-RU" b="1" i="0" u="none" strike="noStrike" cap="none" dirty="0">
              <a:solidFill>
                <a:srgbClr val="FF8C3C"/>
              </a:solidFill>
              <a:latin typeface="Verdana"/>
              <a:ea typeface="Verdana"/>
              <a:cs typeface="Verdana"/>
              <a:sym typeface="Verdana"/>
            </a:endParaRPr>
          </a:p>
        </p:txBody>
      </p:sp>
      <p:sp>
        <p:nvSpPr>
          <p:cNvPr id="2" name="AutoShape 2" descr="Аварии на химически опасных объектах ℹ️ характеристика АХОВ и их поражающих  факторов, виды и причины аварий, последствия и воздействие на человека,  основные средства и способы защиты, пример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3"/>
          <a:stretch>
            <a:fillRect/>
          </a:stretch>
        </p:blipFill>
        <p:spPr>
          <a:xfrm>
            <a:off x="958361" y="1238251"/>
            <a:ext cx="7280763" cy="3131528"/>
          </a:xfrm>
          <a:prstGeom prst="rect">
            <a:avLst/>
          </a:prstGeom>
        </p:spPr>
      </p:pic>
    </p:spTree>
    <p:extLst>
      <p:ext uri="{BB962C8B-B14F-4D97-AF65-F5344CB8AC3E}">
        <p14:creationId xmlns:p14="http://schemas.microsoft.com/office/powerpoint/2010/main" val="515142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2800" dirty="0" smtClean="0">
                <a:solidFill>
                  <a:srgbClr val="FF8C3C"/>
                </a:solidFill>
              </a:rPr>
              <a:t>Действия при авариях на химически опасных объектах (ХОО)</a:t>
            </a:r>
            <a:endParaRPr sz="2800" b="1" i="0" u="none" strike="noStrike" cap="none" dirty="0">
              <a:solidFill>
                <a:srgbClr val="FF8C3C"/>
              </a:solidFill>
              <a:sym typeface="Verdana"/>
            </a:endParaRPr>
          </a:p>
        </p:txBody>
      </p:sp>
      <p:sp>
        <p:nvSpPr>
          <p:cNvPr id="224" name="Google Shape;224;p33"/>
          <p:cNvSpPr txBox="1">
            <a:spLocks noGrp="1"/>
          </p:cNvSpPr>
          <p:nvPr>
            <p:ph type="body" idx="1"/>
          </p:nvPr>
        </p:nvSpPr>
        <p:spPr>
          <a:xfrm>
            <a:off x="500063" y="1714500"/>
            <a:ext cx="8183562" cy="4187825"/>
          </a:xfrm>
          <a:prstGeom prst="rect">
            <a:avLst/>
          </a:prstGeom>
          <a:noFill/>
          <a:ln>
            <a:noFill/>
          </a:ln>
        </p:spPr>
        <p:txBody>
          <a:bodyPr spcFirstLastPara="1" wrap="square" lIns="182875" tIns="91425" rIns="91425" bIns="45700" anchor="t" anchorCtr="0">
            <a:noAutofit/>
          </a:bodyPr>
          <a:lstStyle/>
          <a:p>
            <a:pPr marL="86360" indent="0">
              <a:buNone/>
            </a:pPr>
            <a:r>
              <a:rPr lang="ru-RU" sz="2000" b="1" dirty="0" smtClean="0"/>
              <a:t>В </a:t>
            </a:r>
            <a:r>
              <a:rPr lang="ru-RU" sz="2000" b="1" dirty="0"/>
              <a:t>промышленности и сельском хозяйстве используют десятки тысяч различных химических соединений. Общий перечень производимых и используемых химических со­единений включает около 70 тыс. наимено­ваний, из которых примерно 3,5 тыс. получили широкое распространение. </a:t>
            </a:r>
            <a:endParaRPr lang="ru-RU" sz="2000" b="1" dirty="0" smtClean="0"/>
          </a:p>
          <a:p>
            <a:pPr marL="86360" indent="0">
              <a:buNone/>
            </a:pPr>
            <a:r>
              <a:rPr lang="ru-RU" sz="2000" b="1" dirty="0" smtClean="0"/>
              <a:t>Все </a:t>
            </a:r>
            <a:r>
              <a:rPr lang="ru-RU" sz="2000" b="1" dirty="0"/>
              <a:t>опасные химические вещества подразделяют на </a:t>
            </a:r>
            <a:r>
              <a:rPr lang="ru-RU" sz="2000" b="1" dirty="0">
                <a:solidFill>
                  <a:srgbClr val="FF0000"/>
                </a:solidFill>
              </a:rPr>
              <a:t>четыре класса</a:t>
            </a:r>
            <a:r>
              <a:rPr lang="ru-RU" sz="2000" b="1" dirty="0"/>
              <a:t>:</a:t>
            </a:r>
          </a:p>
          <a:p>
            <a:r>
              <a:rPr lang="ru-RU" sz="2000" b="1" dirty="0"/>
              <a:t>чрезвычайно опасные, </a:t>
            </a:r>
          </a:p>
          <a:p>
            <a:r>
              <a:rPr lang="ru-RU" sz="2000" b="1" dirty="0" smtClean="0"/>
              <a:t>высоко опасные</a:t>
            </a:r>
            <a:r>
              <a:rPr lang="ru-RU" sz="2000" b="1" dirty="0"/>
              <a:t>, </a:t>
            </a:r>
          </a:p>
          <a:p>
            <a:r>
              <a:rPr lang="ru-RU" sz="2000" b="1" dirty="0"/>
              <a:t>умеренно опасные,</a:t>
            </a:r>
          </a:p>
          <a:p>
            <a:r>
              <a:rPr lang="ru-RU" sz="2000" b="1" dirty="0"/>
              <a:t>малоопасные.</a:t>
            </a:r>
          </a:p>
          <a:p>
            <a:pPr marL="265176" marR="0" lvl="0" indent="-186943" algn="l" rtl="0">
              <a:lnSpc>
                <a:spcPct val="80000"/>
              </a:lnSpc>
              <a:spcBef>
                <a:spcPts val="250"/>
              </a:spcBef>
              <a:spcAft>
                <a:spcPts val="0"/>
              </a:spcAft>
              <a:buClr>
                <a:schemeClr val="accent1"/>
              </a:buClr>
              <a:buSzPts val="1232"/>
              <a:buFont typeface="Noto Sans Symbols"/>
              <a:buNone/>
            </a:pPr>
            <a:endParaRPr sz="2000" b="0" i="0" u="none" strike="noStrike" cap="none" dirty="0">
              <a:solidFill>
                <a:schemeClr val="dk1"/>
              </a:solidFill>
              <a:sym typeface="Verdana"/>
            </a:endParaRPr>
          </a:p>
        </p:txBody>
      </p:sp>
    </p:spTree>
    <p:extLst>
      <p:ext uri="{BB962C8B-B14F-4D97-AF65-F5344CB8AC3E}">
        <p14:creationId xmlns:p14="http://schemas.microsoft.com/office/powerpoint/2010/main" val="1810192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571472" y="474245"/>
            <a:ext cx="8001056" cy="544516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2600" dirty="0" smtClean="0">
                <a:solidFill>
                  <a:srgbClr val="FF8C3C"/>
                </a:solidFill>
              </a:rPr>
              <a:t>Действия при авариях на химически опасных объектах (ХОО)</a:t>
            </a:r>
            <a:endParaRPr sz="2600" b="1" i="0" u="none" strike="noStrike" cap="none" dirty="0">
              <a:solidFill>
                <a:srgbClr val="FF8C3C"/>
              </a:solidFill>
              <a:sym typeface="Verdana"/>
            </a:endParaRPr>
          </a:p>
        </p:txBody>
      </p:sp>
      <p:sp>
        <p:nvSpPr>
          <p:cNvPr id="224" name="Google Shape;224;p33"/>
          <p:cNvSpPr txBox="1">
            <a:spLocks noGrp="1"/>
          </p:cNvSpPr>
          <p:nvPr>
            <p:ph type="body" idx="1"/>
          </p:nvPr>
        </p:nvSpPr>
        <p:spPr>
          <a:xfrm>
            <a:off x="500063" y="1714500"/>
            <a:ext cx="8183562" cy="4187825"/>
          </a:xfrm>
          <a:prstGeom prst="rect">
            <a:avLst/>
          </a:prstGeom>
          <a:noFill/>
          <a:ln>
            <a:noFill/>
          </a:ln>
        </p:spPr>
        <p:txBody>
          <a:bodyPr spcFirstLastPara="1" wrap="square" lIns="182875" tIns="91425" rIns="91425" bIns="45700" anchor="t" anchorCtr="0">
            <a:noAutofit/>
          </a:bodyPr>
          <a:lstStyle/>
          <a:p>
            <a:pPr marL="86360" indent="0">
              <a:buNone/>
            </a:pPr>
            <a:r>
              <a:rPr lang="ru-RU" sz="2200" b="1" dirty="0" smtClean="0"/>
              <a:t>Некоторые </a:t>
            </a:r>
            <a:r>
              <a:rPr lang="ru-RU" sz="2200" b="1" dirty="0"/>
              <a:t>вещества, отнесенные к I и II классам опасности, в аварийных ситуациях могут вызывать массовое поражение незащищенных людей</a:t>
            </a:r>
            <a:r>
              <a:rPr lang="ru-RU" sz="2200" b="1" dirty="0" smtClean="0"/>
              <a:t>.</a:t>
            </a:r>
          </a:p>
          <a:p>
            <a:pPr marL="86360" indent="0">
              <a:buNone/>
            </a:pPr>
            <a:endParaRPr lang="ru-RU" sz="2200" b="1" dirty="0" smtClean="0">
              <a:solidFill>
                <a:srgbClr val="FF0000"/>
              </a:solidFill>
            </a:endParaRPr>
          </a:p>
          <a:p>
            <a:pPr marL="86360" indent="0">
              <a:buNone/>
            </a:pPr>
            <a:r>
              <a:rPr lang="ru-RU" sz="2200" b="1" dirty="0" smtClean="0">
                <a:solidFill>
                  <a:srgbClr val="FF0000"/>
                </a:solidFill>
              </a:rPr>
              <a:t>Аварийно </a:t>
            </a:r>
            <a:r>
              <a:rPr lang="ru-RU" sz="2200" b="1" dirty="0">
                <a:solidFill>
                  <a:srgbClr val="FF0000"/>
                </a:solidFill>
              </a:rPr>
              <a:t>химически опасное вещество</a:t>
            </a:r>
            <a:r>
              <a:rPr lang="ru-RU" sz="2200" dirty="0"/>
              <a:t> </a:t>
            </a:r>
            <a:r>
              <a:rPr lang="ru-RU" sz="2200" b="1" dirty="0"/>
              <a:t>(АХОВ)— химическое вещество, применяемое в народнохозяйственных целях, которое при </a:t>
            </a:r>
            <a:r>
              <a:rPr lang="ru-RU" sz="2200" b="1" dirty="0" err="1"/>
              <a:t>выливе</a:t>
            </a:r>
            <a:r>
              <a:rPr lang="ru-RU" sz="2200" b="1" dirty="0"/>
              <a:t> или выбросе может привести к заражению воздуха с поражающими концентрациями. </a:t>
            </a:r>
          </a:p>
          <a:p>
            <a:pPr marL="265176" marR="0" lvl="0" indent="-186943" algn="l" rtl="0">
              <a:lnSpc>
                <a:spcPct val="80000"/>
              </a:lnSpc>
              <a:spcBef>
                <a:spcPts val="250"/>
              </a:spcBef>
              <a:spcAft>
                <a:spcPts val="0"/>
              </a:spcAft>
              <a:buClr>
                <a:schemeClr val="accent1"/>
              </a:buClr>
              <a:buSzPts val="1232"/>
              <a:buFont typeface="Noto Sans Symbols"/>
              <a:buNone/>
            </a:pPr>
            <a:endParaRPr sz="2200" b="0" i="0" u="none" strike="noStrike" cap="none" dirty="0">
              <a:solidFill>
                <a:schemeClr val="dk1"/>
              </a:solidFill>
              <a:sym typeface="Verdana"/>
            </a:endParaRPr>
          </a:p>
        </p:txBody>
      </p:sp>
    </p:spTree>
    <p:extLst>
      <p:ext uri="{BB962C8B-B14F-4D97-AF65-F5344CB8AC3E}">
        <p14:creationId xmlns:p14="http://schemas.microsoft.com/office/powerpoint/2010/main" val="1243882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86861" y="600062"/>
            <a:ext cx="8368201" cy="5765569"/>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2400" dirty="0" smtClean="0">
                <a:solidFill>
                  <a:srgbClr val="FF8C3C"/>
                </a:solidFill>
              </a:rPr>
              <a:t>Действия при авариях на химически опасных объектах (ХОО)</a:t>
            </a:r>
            <a:endParaRPr sz="2400" b="1" i="0" u="none" strike="noStrike" cap="none" dirty="0">
              <a:solidFill>
                <a:srgbClr val="FF8C3C"/>
              </a:solidFill>
              <a:sym typeface="Verdana"/>
            </a:endParaRPr>
          </a:p>
        </p:txBody>
      </p:sp>
      <p:sp>
        <p:nvSpPr>
          <p:cNvPr id="224" name="Google Shape;224;p33"/>
          <p:cNvSpPr txBox="1">
            <a:spLocks noGrp="1"/>
          </p:cNvSpPr>
          <p:nvPr>
            <p:ph type="body" idx="1"/>
          </p:nvPr>
        </p:nvSpPr>
        <p:spPr>
          <a:xfrm>
            <a:off x="571500" y="1528878"/>
            <a:ext cx="8183563" cy="4673529"/>
          </a:xfrm>
          <a:prstGeom prst="rect">
            <a:avLst/>
          </a:prstGeom>
          <a:noFill/>
          <a:ln>
            <a:noFill/>
          </a:ln>
        </p:spPr>
        <p:txBody>
          <a:bodyPr spcFirstLastPara="1" wrap="square" lIns="182875" tIns="91425" rIns="91425" bIns="45700" anchor="t" anchorCtr="0">
            <a:noAutofit/>
          </a:bodyPr>
          <a:lstStyle/>
          <a:p>
            <a:r>
              <a:rPr lang="ru-RU" sz="1800" b="1" dirty="0"/>
              <a:t>Опасность химических веществ для людей состоит в их способности при попадании в сравнительно небольших количествах через органы дыхания в организм нарушать его нормальную жизнедеятельность, вы­зывать различные болезненные состояния, а при определенных условиях — летальный исход (смерть). При нахождении людей в непосредственной близости от источника заражения, возможно, их поражение через кожные покровы. </a:t>
            </a:r>
          </a:p>
          <a:p>
            <a:r>
              <a:rPr lang="ru-RU" sz="1800" b="1" dirty="0"/>
              <a:t>Основные воздействующие факторы на кожу людей при авариях на химически опасных объектах: поражающая концентрация аварийно химически опасных веществ в воздухе, жидкая фаза веществ и тепловое излучение при пожарах.</a:t>
            </a:r>
          </a:p>
          <a:p>
            <a:pPr marL="265176" marR="0" lvl="0" indent="-186943" algn="l" rtl="0">
              <a:lnSpc>
                <a:spcPct val="80000"/>
              </a:lnSpc>
              <a:spcBef>
                <a:spcPts val="250"/>
              </a:spcBef>
              <a:spcAft>
                <a:spcPts val="0"/>
              </a:spcAft>
              <a:buClr>
                <a:schemeClr val="accent1"/>
              </a:buClr>
              <a:buSzPts val="1232"/>
              <a:buFont typeface="Noto Sans Symbols"/>
              <a:buNone/>
            </a:pPr>
            <a:endParaRPr sz="1800" b="1" i="0" u="none" strike="noStrike" cap="none" dirty="0">
              <a:solidFill>
                <a:schemeClr val="dk1"/>
              </a:solidFill>
              <a:sym typeface="Verdana"/>
            </a:endParaRPr>
          </a:p>
        </p:txBody>
      </p:sp>
    </p:spTree>
    <p:extLst>
      <p:ext uri="{BB962C8B-B14F-4D97-AF65-F5344CB8AC3E}">
        <p14:creationId xmlns:p14="http://schemas.microsoft.com/office/powerpoint/2010/main" val="3330633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86861" y="600062"/>
            <a:ext cx="8368201" cy="5765569"/>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2400" dirty="0" smtClean="0">
                <a:solidFill>
                  <a:srgbClr val="FF8C3C"/>
                </a:solidFill>
              </a:rPr>
              <a:t>Действия при авариях на химически опасных объектах (ХОО)</a:t>
            </a:r>
            <a:endParaRPr sz="2400" b="1" i="0" u="none" strike="noStrike" cap="none" dirty="0">
              <a:solidFill>
                <a:srgbClr val="FF8C3C"/>
              </a:solidFill>
              <a:sym typeface="Verdana"/>
            </a:endParaRPr>
          </a:p>
        </p:txBody>
      </p:sp>
      <p:sp>
        <p:nvSpPr>
          <p:cNvPr id="224" name="Google Shape;224;p33"/>
          <p:cNvSpPr txBox="1">
            <a:spLocks noGrp="1"/>
          </p:cNvSpPr>
          <p:nvPr>
            <p:ph type="body" idx="1"/>
          </p:nvPr>
        </p:nvSpPr>
        <p:spPr>
          <a:xfrm>
            <a:off x="571500" y="1528878"/>
            <a:ext cx="8183563" cy="4673529"/>
          </a:xfrm>
          <a:prstGeom prst="rect">
            <a:avLst/>
          </a:prstGeom>
          <a:noFill/>
          <a:ln>
            <a:noFill/>
          </a:ln>
        </p:spPr>
        <p:txBody>
          <a:bodyPr spcFirstLastPara="1" wrap="square" lIns="182875" tIns="91425" rIns="91425" bIns="45700" anchor="t" anchorCtr="0">
            <a:noAutofit/>
          </a:bodyPr>
          <a:lstStyle/>
          <a:p>
            <a:endParaRPr lang="ru-RU" sz="2000" b="1" dirty="0" smtClean="0"/>
          </a:p>
          <a:p>
            <a:r>
              <a:rPr lang="ru-RU" sz="2000" b="1" dirty="0" smtClean="0"/>
              <a:t>Массовое </a:t>
            </a:r>
            <a:r>
              <a:rPr lang="ru-RU" sz="2000" b="1" dirty="0"/>
              <a:t>поражение людей может произойти, если при аварийном выбросе опасного химического вещества образу­ется очаг химического поражения, представляющий опас­ность для населения жилых кварталов (в городе) и рабочих поселков или сельских насе­ленных пунктов (в загородной зоне). Главный поражающий фактор здесь — химическое заражение приземного слоя атмосферы. Возможно также заражение водных ис­точников, почвы, растительности и т. д.</a:t>
            </a:r>
          </a:p>
          <a:p>
            <a:pPr marL="265176" marR="0" lvl="0" indent="-186943" algn="l" rtl="0">
              <a:lnSpc>
                <a:spcPct val="80000"/>
              </a:lnSpc>
              <a:spcBef>
                <a:spcPts val="250"/>
              </a:spcBef>
              <a:spcAft>
                <a:spcPts val="0"/>
              </a:spcAft>
              <a:buClr>
                <a:schemeClr val="accent1"/>
              </a:buClr>
              <a:buSzPts val="1232"/>
              <a:buFont typeface="Noto Sans Symbols"/>
              <a:buNone/>
            </a:pPr>
            <a:endParaRPr sz="2000" b="1" i="0" u="none" strike="noStrike" cap="none" dirty="0">
              <a:solidFill>
                <a:schemeClr val="dk1"/>
              </a:solidFill>
              <a:sym typeface="Verdana"/>
            </a:endParaRPr>
          </a:p>
        </p:txBody>
      </p:sp>
    </p:spTree>
    <p:extLst>
      <p:ext uri="{BB962C8B-B14F-4D97-AF65-F5344CB8AC3E}">
        <p14:creationId xmlns:p14="http://schemas.microsoft.com/office/powerpoint/2010/main" val="1974340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78069" y="600062"/>
            <a:ext cx="8376994" cy="5862284"/>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algn="ctr"/>
            <a:r>
              <a:rPr lang="ru-RU" sz="2400" dirty="0" smtClean="0">
                <a:solidFill>
                  <a:srgbClr val="FF8C3C"/>
                </a:solidFill>
              </a:rPr>
              <a:t>Правила поведения </a:t>
            </a:r>
            <a:r>
              <a:rPr lang="ru-RU" sz="2400" dirty="0">
                <a:solidFill>
                  <a:srgbClr val="FF8C3C"/>
                </a:solidFill>
              </a:rPr>
              <a:t>при авариях с выбросом </a:t>
            </a:r>
            <a:r>
              <a:rPr lang="ru-RU" sz="2400" dirty="0" smtClean="0">
                <a:solidFill>
                  <a:srgbClr val="FF8C3C"/>
                </a:solidFill>
              </a:rPr>
              <a:t>АХОВ</a:t>
            </a:r>
            <a:endParaRPr sz="2400" dirty="0">
              <a:solidFill>
                <a:srgbClr val="FF8C3C"/>
              </a:solidFill>
            </a:endParaRPr>
          </a:p>
        </p:txBody>
      </p:sp>
      <p:sp>
        <p:nvSpPr>
          <p:cNvPr id="224" name="Google Shape;224;p33"/>
          <p:cNvSpPr txBox="1">
            <a:spLocks noGrp="1"/>
          </p:cNvSpPr>
          <p:nvPr>
            <p:ph type="body" idx="1"/>
          </p:nvPr>
        </p:nvSpPr>
        <p:spPr>
          <a:xfrm>
            <a:off x="501162" y="1528878"/>
            <a:ext cx="8253901" cy="4644967"/>
          </a:xfrm>
          <a:prstGeom prst="rect">
            <a:avLst/>
          </a:prstGeom>
          <a:noFill/>
          <a:ln>
            <a:noFill/>
          </a:ln>
        </p:spPr>
        <p:txBody>
          <a:bodyPr spcFirstLastPara="1" wrap="square" lIns="182875" tIns="91425" rIns="91425" bIns="45700" anchor="t" anchorCtr="0">
            <a:noAutofit/>
          </a:bodyPr>
          <a:lstStyle/>
          <a:p>
            <a:r>
              <a:rPr lang="ru-RU" sz="1400" b="1" dirty="0"/>
              <a:t>Для оповещения населения об авариях на химически опасных объектах гудками, сиренами и другими сигнальными средствами передают сигнал </a:t>
            </a:r>
            <a:r>
              <a:rPr lang="ru-RU" sz="1400" b="1" dirty="0">
                <a:solidFill>
                  <a:srgbClr val="FF0000"/>
                </a:solidFill>
              </a:rPr>
              <a:t>«Внимание всем!»</a:t>
            </a:r>
            <a:r>
              <a:rPr lang="ru-RU" sz="1400" b="1" dirty="0"/>
              <a:t>. Услышав этот сигнал, надо сразу же включить радио и телевизионные приемники и прослушать информацию о случившемся и порядке действий населения.</a:t>
            </a:r>
          </a:p>
          <a:p>
            <a:pPr marL="86360" indent="0" algn="ctr">
              <a:buNone/>
            </a:pPr>
            <a:r>
              <a:rPr lang="ru-RU" sz="1400" b="1" dirty="0" smtClean="0">
                <a:solidFill>
                  <a:srgbClr val="FF0000"/>
                </a:solidFill>
              </a:rPr>
              <a:t>Вариант </a:t>
            </a:r>
            <a:r>
              <a:rPr lang="ru-RU" sz="1400" b="1" dirty="0">
                <a:solidFill>
                  <a:srgbClr val="FF0000"/>
                </a:solidFill>
              </a:rPr>
              <a:t>речевой информации</a:t>
            </a:r>
          </a:p>
          <a:p>
            <a:pPr marL="86360" indent="0">
              <a:buNone/>
            </a:pPr>
            <a:r>
              <a:rPr lang="ru-RU" sz="1400" b="1" dirty="0" smtClean="0"/>
              <a:t>«</a:t>
            </a:r>
            <a:r>
              <a:rPr lang="ru-RU" sz="1400" b="1" dirty="0"/>
              <a:t>ВНИМАНИЕ! Говорит управление по делам гражданской обороны и чрезвычайным ситуациям города. ГРАЖДАНЕ! Произошла авария </a:t>
            </a:r>
            <a:r>
              <a:rPr lang="ru-RU" sz="1400" b="1" dirty="0" smtClean="0"/>
              <a:t>с </a:t>
            </a:r>
            <a:r>
              <a:rPr lang="ru-RU" sz="1400" b="1" dirty="0"/>
              <a:t>выбросом аварийно химически опасного вещества - </a:t>
            </a:r>
            <a:r>
              <a:rPr lang="ru-RU" sz="1400" b="1" dirty="0" smtClean="0"/>
              <a:t>хлора</a:t>
            </a:r>
            <a:r>
              <a:rPr lang="ru-RU" sz="1400" b="1" dirty="0" smtClean="0"/>
              <a:t>. </a:t>
            </a:r>
            <a:r>
              <a:rPr lang="ru-RU" sz="1400" b="1" dirty="0"/>
              <a:t>Облако зараженного воздуха распространяется в направлении </a:t>
            </a:r>
            <a:r>
              <a:rPr lang="ru-RU" sz="1400" b="1" dirty="0" smtClean="0"/>
              <a:t>______ </a:t>
            </a:r>
            <a:r>
              <a:rPr lang="ru-RU" sz="1400" b="1" dirty="0"/>
              <a:t>микрорайона. В зону химического заражения попадают предприятия </a:t>
            </a:r>
            <a:r>
              <a:rPr lang="ru-RU" sz="1400" b="1" dirty="0" smtClean="0"/>
              <a:t>____, </a:t>
            </a:r>
            <a:r>
              <a:rPr lang="ru-RU" sz="1400" b="1" dirty="0"/>
              <a:t>школы №№</a:t>
            </a:r>
            <a:r>
              <a:rPr lang="ru-RU" sz="1400" b="1" dirty="0" smtClean="0"/>
              <a:t>_______, </a:t>
            </a:r>
            <a:r>
              <a:rPr lang="ru-RU" sz="1400" b="1" dirty="0"/>
              <a:t>детские сады №№ </a:t>
            </a:r>
            <a:r>
              <a:rPr lang="ru-RU" sz="1400" b="1" dirty="0" smtClean="0"/>
              <a:t>_____. </a:t>
            </a:r>
            <a:r>
              <a:rPr lang="ru-RU" sz="1400" b="1" dirty="0"/>
              <a:t>Населению, проживающему на улицах </a:t>
            </a:r>
            <a:r>
              <a:rPr lang="ru-RU" sz="1400" b="1" dirty="0" smtClean="0"/>
              <a:t>________немедленно </a:t>
            </a:r>
            <a:r>
              <a:rPr lang="ru-RU" sz="1400" b="1" dirty="0"/>
              <a:t>покинуть квартиры и жилые дома, здания предприятий, школ, учреждений и выйти в безопасные места </a:t>
            </a:r>
            <a:r>
              <a:rPr lang="ru-RU" sz="1400" b="1" dirty="0" smtClean="0"/>
              <a:t>_______________________. </a:t>
            </a:r>
            <a:r>
              <a:rPr lang="ru-RU" sz="1400" b="1" dirty="0"/>
              <a:t>Населению, проживающему на улицах </a:t>
            </a:r>
            <a:r>
              <a:rPr lang="ru-RU" sz="1400" b="1" dirty="0" smtClean="0"/>
              <a:t>_______________ находиться </a:t>
            </a:r>
            <a:r>
              <a:rPr lang="ru-RU" sz="1400" b="1" dirty="0"/>
              <a:t>в зданиях, в домах и квартирах, произвести герметизацию. В дальнейшем действуйте в соответствии с указаниями управления гражданской обороны и чрезвычайным ситуациям города».</a:t>
            </a:r>
          </a:p>
          <a:p>
            <a:pPr marL="265176" marR="0" lvl="0" indent="-186943" algn="l" rtl="0">
              <a:lnSpc>
                <a:spcPct val="80000"/>
              </a:lnSpc>
              <a:spcBef>
                <a:spcPts val="250"/>
              </a:spcBef>
              <a:spcAft>
                <a:spcPts val="0"/>
              </a:spcAft>
              <a:buClr>
                <a:schemeClr val="accent1"/>
              </a:buClr>
              <a:buSzPts val="1232"/>
              <a:buFont typeface="Noto Sans Symbols"/>
              <a:buNone/>
            </a:pPr>
            <a:endParaRPr sz="1400" b="1" dirty="0"/>
          </a:p>
        </p:txBody>
      </p:sp>
    </p:spTree>
    <p:extLst>
      <p:ext uri="{BB962C8B-B14F-4D97-AF65-F5344CB8AC3E}">
        <p14:creationId xmlns:p14="http://schemas.microsoft.com/office/powerpoint/2010/main" val="96078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701562" y="4663321"/>
            <a:ext cx="2395936" cy="1371719"/>
          </a:xfrm>
          <a:prstGeom prst="rect">
            <a:avLst/>
          </a:prstGeom>
        </p:spPr>
      </p:pic>
      <p:sp>
        <p:nvSpPr>
          <p:cNvPr id="2" name="Заголовок 1"/>
          <p:cNvSpPr>
            <a:spLocks noGrp="1"/>
          </p:cNvSpPr>
          <p:nvPr>
            <p:ph type="title"/>
          </p:nvPr>
        </p:nvSpPr>
        <p:spPr>
          <a:xfrm>
            <a:off x="404446" y="6035040"/>
            <a:ext cx="7895492" cy="132588"/>
          </a:xfrm>
        </p:spPr>
        <p:txBody>
          <a:bodyPr/>
          <a:lstStyle/>
          <a:p>
            <a:endParaRPr lang="ru-RU" dirty="0">
              <a:solidFill>
                <a:srgbClr val="FF0000"/>
              </a:solidFill>
            </a:endParaRPr>
          </a:p>
        </p:txBody>
      </p:sp>
      <p:sp>
        <p:nvSpPr>
          <p:cNvPr id="3" name="Текст 2"/>
          <p:cNvSpPr>
            <a:spLocks noGrp="1"/>
          </p:cNvSpPr>
          <p:nvPr>
            <p:ph type="body" idx="1"/>
          </p:nvPr>
        </p:nvSpPr>
        <p:spPr>
          <a:xfrm>
            <a:off x="404446" y="530352"/>
            <a:ext cx="8282354" cy="5637276"/>
          </a:xfrm>
        </p:spPr>
        <p:txBody>
          <a:bodyPr/>
          <a:lstStyle/>
          <a:p>
            <a:pPr marL="86360" indent="0">
              <a:buNone/>
            </a:pPr>
            <a:r>
              <a:rPr lang="ru-RU" b="1" dirty="0"/>
              <a:t>Географическое расположение города Нижнего Тагила, имеющего лесные массивы, его климатические условия и гидрография может привести к возникновению </a:t>
            </a:r>
            <a:r>
              <a:rPr lang="ru-RU" b="1" dirty="0">
                <a:solidFill>
                  <a:srgbClr val="FF0000"/>
                </a:solidFill>
              </a:rPr>
              <a:t>ЧС природного характера:</a:t>
            </a:r>
          </a:p>
          <a:p>
            <a:pPr marL="86360" indent="0">
              <a:buNone/>
            </a:pPr>
            <a:r>
              <a:rPr lang="ru-RU" b="1" dirty="0"/>
              <a:t>•	подтопление;</a:t>
            </a:r>
          </a:p>
          <a:p>
            <a:pPr marL="86360" indent="0">
              <a:buNone/>
            </a:pPr>
            <a:r>
              <a:rPr lang="ru-RU" b="1" dirty="0"/>
              <a:t>•	лесные пожары;</a:t>
            </a:r>
          </a:p>
          <a:p>
            <a:pPr marL="86360" indent="0">
              <a:buNone/>
            </a:pPr>
            <a:r>
              <a:rPr lang="ru-RU" b="1" dirty="0"/>
              <a:t>•	ураганы, бури.</a:t>
            </a:r>
          </a:p>
          <a:p>
            <a:pPr marL="86360" indent="0">
              <a:buNone/>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833" y="2908554"/>
            <a:ext cx="2524125" cy="18097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558" y="4397121"/>
            <a:ext cx="2819400" cy="1619250"/>
          </a:xfrm>
          <a:prstGeom prst="rect">
            <a:avLst/>
          </a:prstGeom>
        </p:spPr>
      </p:pic>
    </p:spTree>
    <p:extLst>
      <p:ext uri="{BB962C8B-B14F-4D97-AF65-F5344CB8AC3E}">
        <p14:creationId xmlns:p14="http://schemas.microsoft.com/office/powerpoint/2010/main" val="4097992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78069" y="600062"/>
            <a:ext cx="8376994" cy="5862284"/>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algn="ctr"/>
            <a:r>
              <a:rPr lang="ru-RU" sz="2400" dirty="0" smtClean="0">
                <a:solidFill>
                  <a:srgbClr val="FF8C3C"/>
                </a:solidFill>
              </a:rPr>
              <a:t>Правила поведения </a:t>
            </a:r>
            <a:r>
              <a:rPr lang="ru-RU" sz="2400" dirty="0">
                <a:solidFill>
                  <a:srgbClr val="FF8C3C"/>
                </a:solidFill>
              </a:rPr>
              <a:t>при авариях с выбросом </a:t>
            </a:r>
            <a:r>
              <a:rPr lang="ru-RU" sz="2400" dirty="0" smtClean="0">
                <a:solidFill>
                  <a:srgbClr val="FF8C3C"/>
                </a:solidFill>
              </a:rPr>
              <a:t>АХОВ</a:t>
            </a:r>
            <a:endParaRPr sz="2400" dirty="0">
              <a:solidFill>
                <a:srgbClr val="FF8C3C"/>
              </a:solidFill>
            </a:endParaRPr>
          </a:p>
        </p:txBody>
      </p:sp>
      <p:sp>
        <p:nvSpPr>
          <p:cNvPr id="224" name="Google Shape;224;p33"/>
          <p:cNvSpPr txBox="1">
            <a:spLocks noGrp="1"/>
          </p:cNvSpPr>
          <p:nvPr>
            <p:ph type="body" idx="1"/>
          </p:nvPr>
        </p:nvSpPr>
        <p:spPr>
          <a:xfrm>
            <a:off x="501162" y="1528878"/>
            <a:ext cx="8253901" cy="4644967"/>
          </a:xfrm>
          <a:prstGeom prst="rect">
            <a:avLst/>
          </a:prstGeom>
          <a:noFill/>
          <a:ln>
            <a:noFill/>
          </a:ln>
        </p:spPr>
        <p:txBody>
          <a:bodyPr spcFirstLastPara="1" wrap="square" lIns="182875" tIns="91425" rIns="91425" bIns="45700" anchor="t" anchorCtr="0">
            <a:noAutofit/>
          </a:bodyPr>
          <a:lstStyle/>
          <a:p>
            <a:r>
              <a:rPr lang="ru-RU" sz="1600" b="1" dirty="0" smtClean="0"/>
              <a:t>В </a:t>
            </a:r>
            <a:r>
              <a:rPr lang="ru-RU" sz="1600" b="1" dirty="0"/>
              <a:t>дальнейшем действовать в соответствии с указаниями органов ГОЧС и местного самоуправления. О возможности возвращения к месту жительства (работы) будет объявлено дополнительно после ликвидации последствий аварии.</a:t>
            </a:r>
          </a:p>
          <a:p>
            <a:r>
              <a:rPr lang="ru-RU" sz="1600" b="1" dirty="0"/>
              <a:t>Услышав информацию об аварии, необходимо выходить из зоны химического заражения в сторону, перпендикулярную направлению ветра. Избегайте перехода через туннели, овраги, лощины, так как в низких местах больше концентрация АХОВ.</a:t>
            </a:r>
          </a:p>
          <a:p>
            <a:r>
              <a:rPr lang="ru-RU" sz="1600" b="1" dirty="0"/>
              <a:t>При эвакуации транспортом уточните время и место посадки. Не опаздывайте и не приходите раньше назначенного срока. Напомните об отъезде соседям.</a:t>
            </a:r>
          </a:p>
          <a:p>
            <a:r>
              <a:rPr lang="ru-RU" sz="1600" b="1" dirty="0">
                <a:solidFill>
                  <a:srgbClr val="FF0000"/>
                </a:solidFill>
              </a:rPr>
              <a:t>Если отсутствуют средства индивидуальной защиты</a:t>
            </a:r>
            <a:r>
              <a:rPr lang="ru-RU" sz="1600" b="1" dirty="0"/>
              <a:t>, </a:t>
            </a:r>
            <a:r>
              <a:rPr lang="ru-RU" sz="1600" b="1" dirty="0">
                <a:solidFill>
                  <a:srgbClr val="FF0000"/>
                </a:solidFill>
              </a:rPr>
              <a:t>поблизости нет убежища и нет возможности покинуть район аварии, останьтесь в помещении, включите радио и ждите сообщения органов ГОЧС</a:t>
            </a:r>
            <a:r>
              <a:rPr lang="ru-RU" sz="1600" b="1" dirty="0"/>
              <a:t>. Проведите герметизацию помещения. Надежная герметизация жилища значительно уменьшает возможность проникновения в него опасных химических веществ.</a:t>
            </a:r>
          </a:p>
          <a:p>
            <a:pPr marL="265176" marR="0" lvl="0" indent="-186943" algn="l" rtl="0">
              <a:lnSpc>
                <a:spcPct val="80000"/>
              </a:lnSpc>
              <a:spcBef>
                <a:spcPts val="250"/>
              </a:spcBef>
              <a:spcAft>
                <a:spcPts val="0"/>
              </a:spcAft>
              <a:buClr>
                <a:schemeClr val="accent1"/>
              </a:buClr>
              <a:buSzPts val="1232"/>
              <a:buFont typeface="Noto Sans Symbols"/>
              <a:buNone/>
            </a:pPr>
            <a:endParaRPr sz="1600" b="0" i="0" u="none" strike="noStrike" cap="none" dirty="0">
              <a:solidFill>
                <a:schemeClr val="dk1"/>
              </a:solidFill>
              <a:sym typeface="Verdana"/>
            </a:endParaRPr>
          </a:p>
        </p:txBody>
      </p:sp>
    </p:spTree>
    <p:extLst>
      <p:ext uri="{BB962C8B-B14F-4D97-AF65-F5344CB8AC3E}">
        <p14:creationId xmlns:p14="http://schemas.microsoft.com/office/powerpoint/2010/main" val="1324323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78069" y="600062"/>
            <a:ext cx="8376994" cy="5862284"/>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algn="ctr"/>
            <a:r>
              <a:rPr lang="ru-RU" sz="2400" dirty="0" smtClean="0">
                <a:solidFill>
                  <a:srgbClr val="FF8C3C"/>
                </a:solidFill>
              </a:rPr>
              <a:t>Правила поведения </a:t>
            </a:r>
            <a:r>
              <a:rPr lang="ru-RU" sz="2400" dirty="0">
                <a:solidFill>
                  <a:srgbClr val="FF8C3C"/>
                </a:solidFill>
              </a:rPr>
              <a:t>при авариях с выбросом </a:t>
            </a:r>
            <a:r>
              <a:rPr lang="ru-RU" sz="2400" dirty="0" smtClean="0">
                <a:solidFill>
                  <a:srgbClr val="FF8C3C"/>
                </a:solidFill>
              </a:rPr>
              <a:t>АХОВ</a:t>
            </a:r>
            <a:endParaRPr sz="2400" dirty="0">
              <a:solidFill>
                <a:srgbClr val="FF8C3C"/>
              </a:solidFill>
            </a:endParaRPr>
          </a:p>
        </p:txBody>
      </p:sp>
      <p:sp>
        <p:nvSpPr>
          <p:cNvPr id="224" name="Google Shape;224;p33"/>
          <p:cNvSpPr txBox="1">
            <a:spLocks noGrp="1"/>
          </p:cNvSpPr>
          <p:nvPr>
            <p:ph type="body" idx="1"/>
          </p:nvPr>
        </p:nvSpPr>
        <p:spPr>
          <a:xfrm>
            <a:off x="492370" y="1468316"/>
            <a:ext cx="8262694" cy="4705530"/>
          </a:xfrm>
          <a:prstGeom prst="rect">
            <a:avLst/>
          </a:prstGeom>
          <a:noFill/>
          <a:ln>
            <a:noFill/>
          </a:ln>
        </p:spPr>
        <p:txBody>
          <a:bodyPr spcFirstLastPara="1" wrap="square" lIns="182875" tIns="91425" rIns="91425" bIns="45700" anchor="t" anchorCtr="0">
            <a:noAutofit/>
          </a:bodyPr>
          <a:lstStyle/>
          <a:p>
            <a:pPr marL="86360" indent="0">
              <a:buNone/>
            </a:pPr>
            <a:r>
              <a:rPr lang="ru-RU" sz="2300" b="1" u="sng" dirty="0"/>
              <a:t>Герметизацию помещений надо проводить в </a:t>
            </a:r>
            <a:r>
              <a:rPr lang="ru-RU" sz="2300" b="1" u="sng" dirty="0" smtClean="0"/>
              <a:t>следующей последовательности</a:t>
            </a:r>
            <a:r>
              <a:rPr lang="ru-RU" sz="2300" b="1" u="sng" dirty="0"/>
              <a:t>:</a:t>
            </a:r>
          </a:p>
          <a:p>
            <a:r>
              <a:rPr lang="ru-RU" sz="2300" b="1" dirty="0"/>
              <a:t>закрыть входные двери, окна (в первую очередь с наветренной стороны);</a:t>
            </a:r>
          </a:p>
          <a:p>
            <a:r>
              <a:rPr lang="ru-RU" sz="2300" b="1" dirty="0"/>
              <a:t>заклеить вентиляционные отверстия плотным материалом или бумагой;</a:t>
            </a:r>
          </a:p>
          <a:p>
            <a:r>
              <a:rPr lang="ru-RU" sz="2300" b="1" dirty="0"/>
              <a:t>уплотнить двери влажными материалами (мокрой простыней, одеялом);</a:t>
            </a:r>
          </a:p>
          <a:p>
            <a:r>
              <a:rPr lang="ru-RU" sz="2300" b="1" dirty="0" err="1"/>
              <a:t>неплотности</a:t>
            </a:r>
            <a:r>
              <a:rPr lang="ru-RU" sz="2300" b="1" dirty="0"/>
              <a:t> оконных проемов заклеить изнутри липкой лентой (пластырем), бумагой или уплотнить подручными материалами (ватой, поролоном, мягким шнуром).</a:t>
            </a:r>
          </a:p>
          <a:p>
            <a:pPr marL="265176" marR="0" lvl="0" indent="-186943" algn="l" rtl="0">
              <a:lnSpc>
                <a:spcPct val="80000"/>
              </a:lnSpc>
              <a:spcBef>
                <a:spcPts val="250"/>
              </a:spcBef>
              <a:spcAft>
                <a:spcPts val="0"/>
              </a:spcAft>
              <a:buClr>
                <a:schemeClr val="accent1"/>
              </a:buClr>
              <a:buSzPts val="1232"/>
              <a:buFont typeface="Noto Sans Symbols"/>
              <a:buNone/>
            </a:pPr>
            <a:endParaRPr sz="2400" b="0" i="0" u="none" strike="noStrike" cap="none" dirty="0">
              <a:solidFill>
                <a:schemeClr val="dk1"/>
              </a:solidFill>
              <a:sym typeface="Verdana"/>
            </a:endParaRPr>
          </a:p>
        </p:txBody>
      </p:sp>
    </p:spTree>
    <p:extLst>
      <p:ext uri="{BB962C8B-B14F-4D97-AF65-F5344CB8AC3E}">
        <p14:creationId xmlns:p14="http://schemas.microsoft.com/office/powerpoint/2010/main" val="2750880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78069" y="600062"/>
            <a:ext cx="8376994" cy="5862284"/>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algn="ctr"/>
            <a:r>
              <a:rPr lang="ru-RU" sz="2400" dirty="0" smtClean="0">
                <a:solidFill>
                  <a:srgbClr val="FF8C3C"/>
                </a:solidFill>
              </a:rPr>
              <a:t>Правила поведения </a:t>
            </a:r>
            <a:r>
              <a:rPr lang="ru-RU" sz="2400" dirty="0">
                <a:solidFill>
                  <a:srgbClr val="FF8C3C"/>
                </a:solidFill>
              </a:rPr>
              <a:t>при авариях с выбросом </a:t>
            </a:r>
            <a:r>
              <a:rPr lang="ru-RU" sz="2400" dirty="0" smtClean="0">
                <a:solidFill>
                  <a:srgbClr val="FF8C3C"/>
                </a:solidFill>
              </a:rPr>
              <a:t>АХОВ</a:t>
            </a:r>
            <a:endParaRPr sz="2400" dirty="0">
              <a:solidFill>
                <a:srgbClr val="FF8C3C"/>
              </a:solidFill>
            </a:endParaRPr>
          </a:p>
        </p:txBody>
      </p:sp>
      <p:sp>
        <p:nvSpPr>
          <p:cNvPr id="224" name="Google Shape;224;p33"/>
          <p:cNvSpPr txBox="1">
            <a:spLocks noGrp="1"/>
          </p:cNvSpPr>
          <p:nvPr>
            <p:ph type="body" idx="1"/>
          </p:nvPr>
        </p:nvSpPr>
        <p:spPr>
          <a:xfrm>
            <a:off x="492370" y="1468316"/>
            <a:ext cx="8262694" cy="4705530"/>
          </a:xfrm>
          <a:prstGeom prst="rect">
            <a:avLst/>
          </a:prstGeom>
          <a:noFill/>
          <a:ln>
            <a:noFill/>
          </a:ln>
        </p:spPr>
        <p:txBody>
          <a:bodyPr spcFirstLastPara="1" wrap="square" lIns="182875" tIns="91425" rIns="91425" bIns="45700" anchor="t" anchorCtr="0">
            <a:noAutofit/>
          </a:bodyPr>
          <a:lstStyle/>
          <a:p>
            <a:pPr marL="265176" lvl="0" indent="-186943">
              <a:lnSpc>
                <a:spcPct val="80000"/>
              </a:lnSpc>
              <a:buSzPts val="1232"/>
              <a:buNone/>
            </a:pPr>
            <a:r>
              <a:rPr lang="ru-RU" sz="2400" b="1" dirty="0" smtClean="0"/>
              <a:t>Необходимо помнить, что концентрация</a:t>
            </a:r>
            <a:r>
              <a:rPr lang="ru-RU" sz="2400" b="1" dirty="0"/>
              <a:t> АХОВ в помещениях многоэтажных зданий будет существенно отличаться по этажам, особенно </a:t>
            </a:r>
            <a:r>
              <a:rPr lang="ru-RU" sz="2400" b="1" u="sng" dirty="0"/>
              <a:t>зимой. </a:t>
            </a:r>
            <a:r>
              <a:rPr lang="ru-RU" sz="2400" b="1" dirty="0"/>
              <a:t>Наибольшее количество зараженного воздуха будет поступать на первые этажи зданий. Более надежная защита от него будет обеспечена на верхних этажах. </a:t>
            </a:r>
            <a:endParaRPr lang="ru-RU" sz="2400" b="1" dirty="0" smtClean="0"/>
          </a:p>
          <a:p>
            <a:pPr marL="265176" lvl="0" indent="-186943">
              <a:lnSpc>
                <a:spcPct val="80000"/>
              </a:lnSpc>
              <a:buSzPts val="1232"/>
              <a:buNone/>
            </a:pPr>
            <a:r>
              <a:rPr lang="ru-RU" sz="2400" b="1" dirty="0" smtClean="0"/>
              <a:t>В </a:t>
            </a:r>
            <a:r>
              <a:rPr lang="ru-RU" sz="2400" b="1" u="sng" dirty="0"/>
              <a:t>летних </a:t>
            </a:r>
            <a:r>
              <a:rPr lang="ru-RU" sz="2400" b="1" dirty="0"/>
              <a:t>условиях концентрация тех АХОВ, которые легче воздуха (аммиак, сероводород, формальдегид, метил хлористый), будет наибольшей на верхних этажах. Тяжелые АХОВ (хлор, фосген, сернистый ангидрид), как правило, задерживаются на нижних этажах зданий.</a:t>
            </a:r>
            <a:endParaRPr sz="2400" b="1" i="0" u="none" strike="noStrike" cap="none" dirty="0">
              <a:solidFill>
                <a:schemeClr val="dk1"/>
              </a:solidFill>
              <a:sym typeface="Verdana"/>
            </a:endParaRPr>
          </a:p>
        </p:txBody>
      </p:sp>
    </p:spTree>
    <p:extLst>
      <p:ext uri="{BB962C8B-B14F-4D97-AF65-F5344CB8AC3E}">
        <p14:creationId xmlns:p14="http://schemas.microsoft.com/office/powerpoint/2010/main" val="574627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70349" y="600062"/>
            <a:ext cx="8384714" cy="557378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algn="ctr"/>
            <a:r>
              <a:rPr lang="ru-RU" sz="2400" dirty="0" smtClean="0">
                <a:solidFill>
                  <a:srgbClr val="FF8C3C"/>
                </a:solidFill>
              </a:rPr>
              <a:t>Правила поведения </a:t>
            </a:r>
            <a:r>
              <a:rPr lang="ru-RU" sz="2400" dirty="0">
                <a:solidFill>
                  <a:srgbClr val="FF8C3C"/>
                </a:solidFill>
              </a:rPr>
              <a:t>при авариях с выбросом </a:t>
            </a:r>
            <a:r>
              <a:rPr lang="ru-RU" sz="2400" dirty="0" smtClean="0">
                <a:solidFill>
                  <a:srgbClr val="FF8C3C"/>
                </a:solidFill>
              </a:rPr>
              <a:t>АХОВ</a:t>
            </a:r>
            <a:endParaRPr sz="2400" dirty="0">
              <a:solidFill>
                <a:srgbClr val="FF8C3C"/>
              </a:solidFill>
            </a:endParaRPr>
          </a:p>
        </p:txBody>
      </p:sp>
      <p:sp>
        <p:nvSpPr>
          <p:cNvPr id="224" name="Google Shape;224;p33"/>
          <p:cNvSpPr txBox="1">
            <a:spLocks noGrp="1"/>
          </p:cNvSpPr>
          <p:nvPr>
            <p:ph type="body" idx="1"/>
          </p:nvPr>
        </p:nvSpPr>
        <p:spPr>
          <a:xfrm>
            <a:off x="501162" y="1528878"/>
            <a:ext cx="8253901" cy="4644967"/>
          </a:xfrm>
          <a:prstGeom prst="rect">
            <a:avLst/>
          </a:prstGeom>
          <a:noFill/>
          <a:ln>
            <a:noFill/>
          </a:ln>
        </p:spPr>
        <p:txBody>
          <a:bodyPr spcFirstLastPara="1" wrap="square" lIns="182875" tIns="91425" rIns="91425" bIns="45700" anchor="t" anchorCtr="0">
            <a:noAutofit/>
          </a:bodyPr>
          <a:lstStyle/>
          <a:p>
            <a:pPr marL="86360" indent="0">
              <a:buNone/>
            </a:pPr>
            <a:r>
              <a:rPr lang="ru-RU" sz="2000" b="1" u="sng" dirty="0"/>
              <a:t>Что нужно сделать при оповещении об аварии с выбросом АХОВ:</a:t>
            </a:r>
          </a:p>
          <a:p>
            <a:r>
              <a:rPr lang="ru-RU" sz="2000" b="1" dirty="0"/>
              <a:t>надеть средства защиты органов дыхания и кожи,</a:t>
            </a:r>
          </a:p>
          <a:p>
            <a:r>
              <a:rPr lang="ru-RU" sz="2000" b="1" dirty="0"/>
              <a:t>закрыть окна и форточки,</a:t>
            </a:r>
          </a:p>
          <a:p>
            <a:r>
              <a:rPr lang="ru-RU" sz="2000" b="1" dirty="0"/>
              <a:t>отключить электроприборы,</a:t>
            </a:r>
          </a:p>
          <a:p>
            <a:r>
              <a:rPr lang="ru-RU" sz="2000" b="1" dirty="0"/>
              <a:t>перекрыть газ,</a:t>
            </a:r>
          </a:p>
          <a:p>
            <a:r>
              <a:rPr lang="ru-RU" sz="2000" b="1" dirty="0"/>
              <a:t>взять документы, ценные вещи, при необходимости теплую одежду и питание (трехдневный запас непортящихся продуктов),</a:t>
            </a:r>
          </a:p>
          <a:p>
            <a:r>
              <a:rPr lang="ru-RU" sz="2000" b="1" dirty="0"/>
              <a:t>предупредить соседей,</a:t>
            </a:r>
          </a:p>
          <a:p>
            <a:r>
              <a:rPr lang="ru-RU" sz="2000" b="1" dirty="0"/>
              <a:t>быстро, без паники выйти из здания (помещения) и укрыться в ближайшем </a:t>
            </a:r>
            <a:r>
              <a:rPr lang="ru-RU" sz="2000" b="1" dirty="0" smtClean="0"/>
              <a:t>укрытии</a:t>
            </a:r>
            <a:r>
              <a:rPr lang="ru-RU" sz="2000" b="1" dirty="0"/>
              <a:t> или покинуть район аварии.</a:t>
            </a:r>
          </a:p>
          <a:p>
            <a:pPr marL="265176" marR="0" lvl="0" indent="-186943" algn="l" rtl="0">
              <a:lnSpc>
                <a:spcPct val="80000"/>
              </a:lnSpc>
              <a:spcBef>
                <a:spcPts val="250"/>
              </a:spcBef>
              <a:spcAft>
                <a:spcPts val="0"/>
              </a:spcAft>
              <a:buClr>
                <a:schemeClr val="accent1"/>
              </a:buClr>
              <a:buSzPts val="1232"/>
              <a:buFont typeface="Noto Sans Symbols"/>
              <a:buNone/>
            </a:pPr>
            <a:endParaRPr sz="2000" b="0" i="0" u="none" strike="noStrike" cap="none" dirty="0">
              <a:solidFill>
                <a:schemeClr val="dk1"/>
              </a:solidFill>
              <a:sym typeface="Verdana"/>
            </a:endParaRPr>
          </a:p>
        </p:txBody>
      </p:sp>
    </p:spTree>
    <p:extLst>
      <p:ext uri="{BB962C8B-B14F-4D97-AF65-F5344CB8AC3E}">
        <p14:creationId xmlns:p14="http://schemas.microsoft.com/office/powerpoint/2010/main" val="190267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http://worldstogethertravel.com/images/w-hurricane1.jpg"/>
          <p:cNvPicPr preferRelativeResize="0"/>
          <p:nvPr/>
        </p:nvPicPr>
        <p:blipFill rotWithShape="1">
          <a:blip r:embed="rId3">
            <a:alphaModFix/>
          </a:blip>
          <a:srcRect/>
          <a:stretch/>
        </p:blipFill>
        <p:spPr>
          <a:xfrm>
            <a:off x="370349" y="600062"/>
            <a:ext cx="8384714" cy="5573783"/>
          </a:xfrm>
          <a:prstGeom prst="rect">
            <a:avLst/>
          </a:prstGeom>
          <a:noFill/>
          <a:ln>
            <a:noFill/>
          </a:ln>
        </p:spPr>
      </p:pic>
      <p:sp>
        <p:nvSpPr>
          <p:cNvPr id="223" name="Google Shape;223;p33"/>
          <p:cNvSpPr txBox="1">
            <a:spLocks noGrp="1"/>
          </p:cNvSpPr>
          <p:nvPr>
            <p:ph type="title"/>
          </p:nvPr>
        </p:nvSpPr>
        <p:spPr>
          <a:xfrm>
            <a:off x="571500" y="571500"/>
            <a:ext cx="8183563" cy="1050925"/>
          </a:xfrm>
          <a:prstGeom prst="rect">
            <a:avLst/>
          </a:prstGeom>
          <a:noFill/>
          <a:ln>
            <a:noFill/>
          </a:ln>
        </p:spPr>
        <p:txBody>
          <a:bodyPr spcFirstLastPara="1" wrap="square" lIns="91425" tIns="45700" rIns="91425" bIns="45700" anchor="b" anchorCtr="0">
            <a:noAutofit/>
          </a:bodyPr>
          <a:lstStyle/>
          <a:p>
            <a:pPr algn="ctr"/>
            <a:r>
              <a:rPr lang="ru-RU" sz="2400" dirty="0" smtClean="0">
                <a:solidFill>
                  <a:srgbClr val="FF8C3C"/>
                </a:solidFill>
              </a:rPr>
              <a:t>Правила поведения </a:t>
            </a:r>
            <a:r>
              <a:rPr lang="ru-RU" sz="2400" dirty="0">
                <a:solidFill>
                  <a:srgbClr val="FF8C3C"/>
                </a:solidFill>
              </a:rPr>
              <a:t>при авариях с выбросом </a:t>
            </a:r>
            <a:r>
              <a:rPr lang="ru-RU" sz="2400" dirty="0" smtClean="0">
                <a:solidFill>
                  <a:srgbClr val="FF8C3C"/>
                </a:solidFill>
              </a:rPr>
              <a:t>АХОВ</a:t>
            </a:r>
            <a:endParaRPr sz="2400" dirty="0">
              <a:solidFill>
                <a:srgbClr val="FF8C3C"/>
              </a:solidFill>
            </a:endParaRPr>
          </a:p>
        </p:txBody>
      </p:sp>
      <p:sp>
        <p:nvSpPr>
          <p:cNvPr id="224" name="Google Shape;224;p33"/>
          <p:cNvSpPr txBox="1">
            <a:spLocks noGrp="1"/>
          </p:cNvSpPr>
          <p:nvPr>
            <p:ph type="body" idx="1"/>
          </p:nvPr>
        </p:nvSpPr>
        <p:spPr>
          <a:xfrm>
            <a:off x="501162" y="1528878"/>
            <a:ext cx="8253901" cy="4644967"/>
          </a:xfrm>
          <a:prstGeom prst="rect">
            <a:avLst/>
          </a:prstGeom>
          <a:noFill/>
          <a:ln>
            <a:noFill/>
          </a:ln>
        </p:spPr>
        <p:txBody>
          <a:bodyPr spcFirstLastPara="1" wrap="square" lIns="182875" tIns="91425" rIns="91425" bIns="45700" anchor="t" anchorCtr="0">
            <a:noAutofit/>
          </a:bodyPr>
          <a:lstStyle/>
          <a:p>
            <a:pPr marL="86360" indent="0">
              <a:buNone/>
            </a:pPr>
            <a:r>
              <a:rPr lang="ru-RU" sz="1700" b="1" u="sng" dirty="0"/>
              <a:t>При движении на зараженной местности соблюдайте следующие правила:</a:t>
            </a:r>
          </a:p>
          <a:p>
            <a:r>
              <a:rPr lang="ru-RU" sz="1700" b="1" dirty="0"/>
              <a:t>двигайтесь быстро, но не бегите и не поднимайте пыли;</a:t>
            </a:r>
          </a:p>
          <a:p>
            <a:r>
              <a:rPr lang="ru-RU" sz="1700" b="1" dirty="0"/>
              <a:t>не прислоняйтесь к зданиям и не касайтесь окружающих предметов;</a:t>
            </a:r>
          </a:p>
          <a:p>
            <a:r>
              <a:rPr lang="ru-RU" sz="1700" b="1" dirty="0"/>
              <a:t>не наступайте на встречающиеся на пути капли жидкости или порошкообразные россыпи неизвестных веществ;</a:t>
            </a:r>
          </a:p>
          <a:p>
            <a:r>
              <a:rPr lang="ru-RU" sz="1700" b="1" dirty="0"/>
              <a:t>не снимайте средства индивидуальной защиты;</a:t>
            </a:r>
          </a:p>
          <a:p>
            <a:r>
              <a:rPr lang="ru-RU" sz="1700" b="1" dirty="0"/>
              <a:t>при обнаружении на коже, одежде, обуви, средствах индивидуальной защиты капель </a:t>
            </a:r>
            <a:r>
              <a:rPr lang="ru-RU" sz="1700" b="1" dirty="0" smtClean="0"/>
              <a:t>АХОВ удалите </a:t>
            </a:r>
            <a:r>
              <a:rPr lang="ru-RU" sz="1700" b="1" dirty="0"/>
              <a:t>их тампоном из бумаги, ветоши или носовым платком, по возможности промойте зараженное место водой;</a:t>
            </a:r>
          </a:p>
          <a:p>
            <a:r>
              <a:rPr lang="ru-RU" sz="1700" b="1" dirty="0"/>
              <a:t>оказывайте помощь пострадавшим, детям и престарелым, не способным двигаться самостоятельно;</a:t>
            </a:r>
          </a:p>
          <a:p>
            <a:r>
              <a:rPr lang="ru-RU" sz="1700" b="1" dirty="0"/>
              <a:t>не принимайте пищу, не пейте воду.</a:t>
            </a:r>
          </a:p>
          <a:p>
            <a:pPr marL="265176" marR="0" lvl="0" indent="-186943" algn="l" rtl="0">
              <a:lnSpc>
                <a:spcPct val="80000"/>
              </a:lnSpc>
              <a:spcBef>
                <a:spcPts val="250"/>
              </a:spcBef>
              <a:spcAft>
                <a:spcPts val="0"/>
              </a:spcAft>
              <a:buClr>
                <a:schemeClr val="accent1"/>
              </a:buClr>
              <a:buSzPts val="1232"/>
              <a:buFont typeface="Noto Sans Symbols"/>
              <a:buNone/>
            </a:pPr>
            <a:endParaRPr sz="1700" b="1" i="0" u="none" strike="noStrike" cap="none" dirty="0">
              <a:solidFill>
                <a:schemeClr val="dk1"/>
              </a:solidFill>
              <a:sym typeface="Verdana"/>
            </a:endParaRPr>
          </a:p>
        </p:txBody>
      </p:sp>
    </p:spTree>
    <p:extLst>
      <p:ext uri="{BB962C8B-B14F-4D97-AF65-F5344CB8AC3E}">
        <p14:creationId xmlns:p14="http://schemas.microsoft.com/office/powerpoint/2010/main" val="1913005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lgn="ctr">
              <a:buNone/>
            </a:pPr>
            <a:r>
              <a:rPr lang="ru-RU" b="1" dirty="0" smtClean="0">
                <a:solidFill>
                  <a:srgbClr val="FF8C3C"/>
                </a:solidFill>
              </a:rPr>
              <a:t>Аварии </a:t>
            </a:r>
            <a:r>
              <a:rPr lang="ru-RU" b="1" dirty="0">
                <a:solidFill>
                  <a:srgbClr val="FF8C3C"/>
                </a:solidFill>
              </a:rPr>
              <a:t>с </a:t>
            </a:r>
            <a:r>
              <a:rPr lang="ru-RU" b="1" dirty="0" smtClean="0">
                <a:solidFill>
                  <a:srgbClr val="FF8C3C"/>
                </a:solidFill>
              </a:rPr>
              <a:t>выбросом хлора</a:t>
            </a:r>
            <a:endParaRPr lang="ru-RU" b="1" dirty="0" smtClean="0"/>
          </a:p>
          <a:p>
            <a:pPr marL="86360" indent="0">
              <a:buNone/>
            </a:pPr>
            <a:r>
              <a:rPr lang="ru-RU" b="1" dirty="0" smtClean="0"/>
              <a:t>При </a:t>
            </a:r>
            <a:r>
              <a:rPr lang="ru-RU" b="1" dirty="0"/>
              <a:t>возможных авариях на объектах экономики с выбросом АХОВ филиал попадает в зону </a:t>
            </a:r>
            <a:r>
              <a:rPr lang="ru-RU" b="1" dirty="0" smtClean="0"/>
              <a:t>ядовитых </a:t>
            </a:r>
            <a:r>
              <a:rPr lang="ru-RU" b="1" dirty="0"/>
              <a:t>веществ, имеющихся в ОА </a:t>
            </a:r>
            <a:r>
              <a:rPr lang="ru-RU" b="1" dirty="0" smtClean="0"/>
              <a:t>научно–производственная корпорация «</a:t>
            </a:r>
            <a:r>
              <a:rPr lang="ru-RU" b="1" dirty="0" smtClean="0">
                <a:solidFill>
                  <a:srgbClr val="FF0000"/>
                </a:solidFill>
              </a:rPr>
              <a:t>Уралвагонзавод</a:t>
            </a:r>
            <a:r>
              <a:rPr lang="ru-RU" b="1" dirty="0"/>
              <a:t>» </a:t>
            </a:r>
            <a:r>
              <a:rPr lang="ru-RU" b="1" dirty="0" smtClean="0"/>
              <a:t>(</a:t>
            </a:r>
            <a:r>
              <a:rPr lang="ru-RU" b="1" dirty="0" smtClean="0">
                <a:solidFill>
                  <a:srgbClr val="FF0000"/>
                </a:solidFill>
              </a:rPr>
              <a:t>хлор</a:t>
            </a:r>
            <a:r>
              <a:rPr lang="ru-RU" b="1" dirty="0" smtClean="0"/>
              <a:t>).</a:t>
            </a:r>
          </a:p>
          <a:p>
            <a:pPr marL="86360" indent="0">
              <a:buNone/>
            </a:pPr>
            <a:r>
              <a:rPr lang="ru-RU" b="1" dirty="0"/>
              <a:t>В</a:t>
            </a:r>
            <a:r>
              <a:rPr lang="ru-RU" b="1" dirty="0" smtClean="0"/>
              <a:t> </a:t>
            </a:r>
            <a:r>
              <a:rPr lang="ru-RU" b="1" dirty="0">
                <a:solidFill>
                  <a:srgbClr val="FF0000"/>
                </a:solidFill>
              </a:rPr>
              <a:t>зону заражения </a:t>
            </a:r>
            <a:r>
              <a:rPr lang="ru-RU" b="1" dirty="0"/>
              <a:t>хлором попадает здание ф</a:t>
            </a:r>
            <a:r>
              <a:rPr lang="ru-RU" b="1" dirty="0" smtClean="0"/>
              <a:t>илиала, </a:t>
            </a:r>
            <a:r>
              <a:rPr lang="ru-RU" b="1" dirty="0"/>
              <a:t>расположенное по адресу </a:t>
            </a:r>
            <a:r>
              <a:rPr lang="ru-RU" b="1" dirty="0">
                <a:solidFill>
                  <a:srgbClr val="FF0000"/>
                </a:solidFill>
              </a:rPr>
              <a:t>ул. Садовая 95. </a:t>
            </a:r>
          </a:p>
          <a:p>
            <a:pPr marL="86360" indent="0">
              <a:buNone/>
            </a:pPr>
            <a:endParaRPr lang="ru-RU" b="1" dirty="0"/>
          </a:p>
          <a:p>
            <a:endParaRPr lang="ru-RU" dirty="0"/>
          </a:p>
        </p:txBody>
      </p:sp>
    </p:spTree>
    <p:extLst>
      <p:ext uri="{BB962C8B-B14F-4D97-AF65-F5344CB8AC3E}">
        <p14:creationId xmlns:p14="http://schemas.microsoft.com/office/powerpoint/2010/main" val="4285705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pPr marL="86360" indent="0">
              <a:buNone/>
            </a:pPr>
            <a:endParaRPr lang="ru-RU" b="1" dirty="0" smtClean="0"/>
          </a:p>
          <a:p>
            <a:pPr marL="86360" indent="0">
              <a:buNone/>
            </a:pPr>
            <a:endParaRPr lang="ru-RU" b="1" dirty="0" smtClean="0"/>
          </a:p>
          <a:p>
            <a:pPr marL="86360" indent="0">
              <a:buNone/>
            </a:pPr>
            <a:r>
              <a:rPr lang="ru-RU" b="1" dirty="0" smtClean="0"/>
              <a:t>При </a:t>
            </a:r>
            <a:r>
              <a:rPr lang="ru-RU" b="1" dirty="0"/>
              <a:t>авариях с выбросом АХОВ на </a:t>
            </a:r>
            <a:r>
              <a:rPr lang="ru-RU" b="1" dirty="0">
                <a:solidFill>
                  <a:srgbClr val="FF0000"/>
                </a:solidFill>
              </a:rPr>
              <a:t>ООО «Водоканал-НТ» </a:t>
            </a:r>
            <a:r>
              <a:rPr lang="ru-RU" b="1" dirty="0"/>
              <a:t>(хлор </a:t>
            </a:r>
            <a:r>
              <a:rPr lang="ru-RU" b="1" dirty="0" smtClean="0"/>
              <a:t>имеется </a:t>
            </a:r>
            <a:r>
              <a:rPr lang="ru-RU" b="1" dirty="0"/>
              <a:t>на  </a:t>
            </a:r>
            <a:r>
              <a:rPr lang="ru-RU" b="1" dirty="0" err="1"/>
              <a:t>хлораторной</a:t>
            </a:r>
            <a:r>
              <a:rPr lang="ru-RU" b="1" dirty="0"/>
              <a:t> </a:t>
            </a:r>
            <a:r>
              <a:rPr lang="ru-RU" b="1" dirty="0" err="1"/>
              <a:t>Черноисточинского</a:t>
            </a:r>
            <a:r>
              <a:rPr lang="ru-RU" b="1" dirty="0"/>
              <a:t> ГТС) в зону заражения хлором попадает спортивно-трудовой лагерь «</a:t>
            </a:r>
            <a:r>
              <a:rPr lang="ru-RU" b="1" dirty="0" err="1">
                <a:solidFill>
                  <a:srgbClr val="FF0000"/>
                </a:solidFill>
              </a:rPr>
              <a:t>Буревесник</a:t>
            </a:r>
            <a:r>
              <a:rPr lang="ru-RU" b="1" dirty="0"/>
              <a:t>».     </a:t>
            </a:r>
          </a:p>
          <a:p>
            <a:endParaRPr lang="ru-RU" dirty="0"/>
          </a:p>
        </p:txBody>
      </p:sp>
    </p:spTree>
    <p:extLst>
      <p:ext uri="{BB962C8B-B14F-4D97-AF65-F5344CB8AC3E}">
        <p14:creationId xmlns:p14="http://schemas.microsoft.com/office/powerpoint/2010/main" val="2450510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buNone/>
            </a:pPr>
            <a:r>
              <a:rPr lang="ru-RU" b="1" dirty="0"/>
              <a:t>По степени воздействия на организм человека хлор относится ко 2-му классу опасности. При нормальных условиях </a:t>
            </a:r>
            <a:r>
              <a:rPr lang="ru-RU" b="1" dirty="0">
                <a:solidFill>
                  <a:srgbClr val="FF0000"/>
                </a:solidFill>
              </a:rPr>
              <a:t>газ желто-зеленого цвета с резким раздражающим специфическим запахом</a:t>
            </a:r>
            <a:r>
              <a:rPr lang="ru-RU" b="1" dirty="0"/>
              <a:t>. Хлор тяжелее воздуха примерно в 2,5 раза, поэтому хлор скапливается в низинах, подвалах, колодцах, тоннелях.</a:t>
            </a:r>
          </a:p>
          <a:p>
            <a:endParaRPr lang="ru-RU" dirty="0"/>
          </a:p>
        </p:txBody>
      </p:sp>
    </p:spTree>
    <p:extLst>
      <p:ext uri="{BB962C8B-B14F-4D97-AF65-F5344CB8AC3E}">
        <p14:creationId xmlns:p14="http://schemas.microsoft.com/office/powerpoint/2010/main" val="3300250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buNone/>
            </a:pPr>
            <a:endParaRPr lang="ru-RU" dirty="0" smtClean="0"/>
          </a:p>
          <a:p>
            <a:pPr marL="86360" indent="0">
              <a:buNone/>
            </a:pPr>
            <a:r>
              <a:rPr lang="ru-RU" sz="3200" b="1" dirty="0" smtClean="0"/>
              <a:t>Хлор </a:t>
            </a:r>
            <a:r>
              <a:rPr lang="ru-RU" sz="3200" b="1" dirty="0"/>
              <a:t>поражает легкие, пары раздражают слизистую оболочку верхних дыхательных путей и кожный покров, вызывая жжение, покраснение и зуд кожи, резь в глазах, слезотечение.</a:t>
            </a:r>
          </a:p>
          <a:p>
            <a:pPr marL="86360" indent="0">
              <a:buNone/>
            </a:pPr>
            <a:endParaRPr lang="ru-RU" dirty="0"/>
          </a:p>
        </p:txBody>
      </p:sp>
    </p:spTree>
    <p:extLst>
      <p:ext uri="{BB962C8B-B14F-4D97-AF65-F5344CB8AC3E}">
        <p14:creationId xmlns:p14="http://schemas.microsoft.com/office/powerpoint/2010/main" val="4272399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buNone/>
            </a:pPr>
            <a:r>
              <a:rPr lang="ru-RU" b="1" dirty="0"/>
              <a:t>При </a:t>
            </a:r>
            <a:r>
              <a:rPr lang="ru-RU" b="1" dirty="0">
                <a:solidFill>
                  <a:srgbClr val="FF0000"/>
                </a:solidFill>
              </a:rPr>
              <a:t>выбросе хлора </a:t>
            </a:r>
            <a:r>
              <a:rPr lang="ru-RU" b="1" dirty="0"/>
              <a:t>для усиления защитных свойств </a:t>
            </a:r>
            <a:r>
              <a:rPr lang="ru-RU" b="1" dirty="0" smtClean="0"/>
              <a:t>ватно-марлевая повязка </a:t>
            </a:r>
            <a:r>
              <a:rPr lang="ru-RU" b="1" dirty="0"/>
              <a:t>смачивается </a:t>
            </a:r>
            <a:r>
              <a:rPr lang="ru-RU" b="1" dirty="0">
                <a:solidFill>
                  <a:srgbClr val="FF0000"/>
                </a:solidFill>
              </a:rPr>
              <a:t>в 2-5% растворе пищевой соды. </a:t>
            </a:r>
            <a:endParaRPr lang="ru-RU" b="1" dirty="0" smtClean="0">
              <a:solidFill>
                <a:srgbClr val="FF0000"/>
              </a:solidFill>
            </a:endParaRPr>
          </a:p>
          <a:p>
            <a:pPr marL="86360" indent="0">
              <a:buNone/>
            </a:pPr>
            <a:r>
              <a:rPr lang="ru-RU" b="1" dirty="0" smtClean="0"/>
              <a:t>Пищевая </a:t>
            </a:r>
            <a:r>
              <a:rPr lang="ru-RU" b="1" dirty="0"/>
              <a:t>сода – щёлочь. Хлор неплохо реагирует со щёлочью. С водой он тоже реагирует, но </a:t>
            </a:r>
            <a:r>
              <a:rPr lang="ru-RU" b="1" dirty="0" smtClean="0"/>
              <a:t>медленнее </a:t>
            </a:r>
            <a:r>
              <a:rPr lang="ru-RU" b="1" dirty="0"/>
              <a:t>с образованием хлорной воды. Со щёлочью получается хлорид, нелетучий и неядовитый.</a:t>
            </a:r>
          </a:p>
          <a:p>
            <a:pPr marL="86360" indent="0">
              <a:buNone/>
            </a:pPr>
            <a:endParaRPr lang="ru-RU" b="1" dirty="0"/>
          </a:p>
        </p:txBody>
      </p:sp>
    </p:spTree>
    <p:extLst>
      <p:ext uri="{BB962C8B-B14F-4D97-AF65-F5344CB8AC3E}">
        <p14:creationId xmlns:p14="http://schemas.microsoft.com/office/powerpoint/2010/main" val="142075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descr="http://novostiua.net/uploads/posts/2013-03/1362379751_zemletryasenie-v-kitae-30-chelovek-travmirovany.jpg"/>
          <p:cNvPicPr preferRelativeResize="0"/>
          <p:nvPr/>
        </p:nvPicPr>
        <p:blipFill rotWithShape="1">
          <a:blip r:embed="rId3">
            <a:alphaModFix/>
          </a:blip>
          <a:srcRect/>
          <a:stretch/>
        </p:blipFill>
        <p:spPr>
          <a:xfrm>
            <a:off x="439615" y="535210"/>
            <a:ext cx="8317523" cy="5760082"/>
          </a:xfrm>
          <a:prstGeom prst="rect">
            <a:avLst/>
          </a:prstGeom>
          <a:noFill/>
          <a:ln>
            <a:noFill/>
          </a:ln>
        </p:spPr>
      </p:pic>
      <p:sp>
        <p:nvSpPr>
          <p:cNvPr id="106" name="Google Shape;106;p15"/>
          <p:cNvSpPr txBox="1">
            <a:spLocks noGrp="1"/>
          </p:cNvSpPr>
          <p:nvPr>
            <p:ph type="body" idx="1"/>
          </p:nvPr>
        </p:nvSpPr>
        <p:spPr>
          <a:xfrm>
            <a:off x="357188" y="928688"/>
            <a:ext cx="8183562" cy="4714875"/>
          </a:xfrm>
          <a:prstGeom prst="rect">
            <a:avLst/>
          </a:prstGeom>
          <a:noFill/>
          <a:ln>
            <a:noFill/>
          </a:ln>
        </p:spPr>
        <p:txBody>
          <a:bodyPr spcFirstLastPara="1" wrap="square" lIns="182875" tIns="91425" rIns="91425" bIns="45700" anchor="t" anchorCtr="0">
            <a:noAutofit/>
          </a:bodyPr>
          <a:lstStyle/>
          <a:p>
            <a:r>
              <a:rPr lang="ru-RU" sz="1900" b="1" dirty="0"/>
              <a:t>На каждый случай чрезвычайной ситуации постоянно действующие органы управления специально уполномоченные на решение задач в области защиты населения и территорий от ЧС, разрабатывают </a:t>
            </a:r>
            <a:r>
              <a:rPr lang="ru-RU" sz="2000" b="1" dirty="0">
                <a:solidFill>
                  <a:srgbClr val="FF0000"/>
                </a:solidFill>
              </a:rPr>
              <a:t>варианты текстовых сообщений</a:t>
            </a:r>
            <a:r>
              <a:rPr lang="ru-RU" sz="1900" b="1" dirty="0"/>
              <a:t>, приближенные к своим специфическим условиям. </a:t>
            </a:r>
            <a:endParaRPr lang="ru-RU" sz="1900" b="1" dirty="0" smtClean="0"/>
          </a:p>
          <a:p>
            <a:r>
              <a:rPr lang="ru-RU" sz="2400" b="1" dirty="0" smtClean="0">
                <a:solidFill>
                  <a:srgbClr val="FF0000"/>
                </a:solidFill>
              </a:rPr>
              <a:t>Оповещение </a:t>
            </a:r>
            <a:r>
              <a:rPr lang="ru-RU" sz="2400" b="1" dirty="0">
                <a:solidFill>
                  <a:srgbClr val="FF0000"/>
                </a:solidFill>
              </a:rPr>
              <a:t>о ЧС </a:t>
            </a:r>
            <a:r>
              <a:rPr lang="ru-RU" sz="1900" b="1" dirty="0"/>
              <a:t>-  это доведение информации до соответствующих органов управления и населения о надвигающейся или уже свершившейся ЧС.</a:t>
            </a:r>
          </a:p>
          <a:p>
            <a:r>
              <a:rPr lang="ru-RU" sz="2400" b="1" dirty="0">
                <a:solidFill>
                  <a:srgbClr val="FF0000"/>
                </a:solidFill>
              </a:rPr>
              <a:t>Технической основой системы оповещения являются средства оповещения </a:t>
            </a:r>
            <a:r>
              <a:rPr lang="ru-RU" sz="1900" b="1" dirty="0"/>
              <a:t>(сирены, звуковые сигналы транспортных средств) и средства связи и информации (телефонная связь, радио связь, телевидение, компьютерная </a:t>
            </a:r>
            <a:r>
              <a:rPr lang="ru-RU" sz="1900" b="1" dirty="0" smtClean="0"/>
              <a:t>сеть).</a:t>
            </a:r>
            <a:endParaRPr sz="1900" b="1" i="0" u="none" strike="noStrike" cap="none" dirty="0">
              <a:solidFill>
                <a:schemeClr val="dk1"/>
              </a:solidFill>
              <a:sym typeface="Verdana"/>
            </a:endParaRPr>
          </a:p>
        </p:txBody>
      </p:sp>
    </p:spTree>
    <p:extLst>
      <p:ext uri="{BB962C8B-B14F-4D97-AF65-F5344CB8AC3E}">
        <p14:creationId xmlns:p14="http://schemas.microsoft.com/office/powerpoint/2010/main" val="1825932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marL="86360" indent="0">
              <a:buNone/>
            </a:pPr>
            <a:endParaRPr lang="ru-RU" b="1" i="1" dirty="0" smtClean="0"/>
          </a:p>
          <a:p>
            <a:pPr marL="86360" indent="0">
              <a:buNone/>
            </a:pPr>
            <a:endParaRPr lang="ru-RU" b="1" i="1" dirty="0"/>
          </a:p>
          <a:p>
            <a:pPr marL="86360" indent="0">
              <a:buNone/>
            </a:pPr>
            <a:r>
              <a:rPr lang="ru-RU" b="1" i="1" dirty="0" smtClean="0">
                <a:solidFill>
                  <a:srgbClr val="FF0000"/>
                </a:solidFill>
              </a:rPr>
              <a:t>Первая </a:t>
            </a:r>
            <a:r>
              <a:rPr lang="ru-RU" b="1" i="1" dirty="0">
                <a:solidFill>
                  <a:srgbClr val="FF0000"/>
                </a:solidFill>
              </a:rPr>
              <a:t>помощь. </a:t>
            </a:r>
            <a:r>
              <a:rPr lang="ru-RU" b="1" dirty="0"/>
              <a:t>При отравлении хлором необходимо эвакуировать пострадавшего из очага поражения или прервать контакт с отравляющим веществом, а затем вызвать бригаду скорой помощи, и лишь потом приступить к оказанию первой помощи.</a:t>
            </a:r>
          </a:p>
          <a:p>
            <a:pPr marL="86360" indent="0">
              <a:buNone/>
            </a:pPr>
            <a:endParaRPr lang="ru-RU" dirty="0"/>
          </a:p>
        </p:txBody>
      </p:sp>
    </p:spTree>
    <p:extLst>
      <p:ext uri="{BB962C8B-B14F-4D97-AF65-F5344CB8AC3E}">
        <p14:creationId xmlns:p14="http://schemas.microsoft.com/office/powerpoint/2010/main" val="1479427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046" y="5961184"/>
            <a:ext cx="7913077" cy="73855"/>
          </a:xfrm>
        </p:spPr>
        <p:txBody>
          <a:bodyPr/>
          <a:lstStyle/>
          <a:p>
            <a:endParaRPr lang="ru-RU" dirty="0"/>
          </a:p>
        </p:txBody>
      </p:sp>
      <p:sp>
        <p:nvSpPr>
          <p:cNvPr id="3" name="Текст 2"/>
          <p:cNvSpPr>
            <a:spLocks noGrp="1"/>
          </p:cNvSpPr>
          <p:nvPr>
            <p:ph type="body" idx="1"/>
          </p:nvPr>
        </p:nvSpPr>
        <p:spPr>
          <a:xfrm>
            <a:off x="502920" y="530351"/>
            <a:ext cx="8166295" cy="5219817"/>
          </a:xfrm>
        </p:spPr>
        <p:txBody>
          <a:bodyPr/>
          <a:lstStyle/>
          <a:p>
            <a:pPr marL="86360" indent="0">
              <a:buNone/>
            </a:pPr>
            <a:r>
              <a:rPr lang="ru-RU" sz="2200" b="1" dirty="0" smtClean="0"/>
              <a:t>Чтобы </a:t>
            </a:r>
            <a:r>
              <a:rPr lang="ru-RU" sz="2200" b="1" dirty="0"/>
              <a:t>смягчить раздражение дыхательных путей, следует дать вдыхать аэрозоль 0,5% раствора питьевой соды, дышать тёплыми водяными парами с добавлением питьевой соды. </a:t>
            </a:r>
            <a:endParaRPr lang="ru-RU" sz="2200" b="1" dirty="0" smtClean="0"/>
          </a:p>
          <a:p>
            <a:pPr marL="86360" indent="0">
              <a:buNone/>
            </a:pPr>
            <a:r>
              <a:rPr lang="ru-RU" sz="2200" b="1" dirty="0" smtClean="0"/>
              <a:t>Кожу </a:t>
            </a:r>
            <a:r>
              <a:rPr lang="ru-RU" sz="2200" b="1" dirty="0"/>
              <a:t>и слизистую оболочку верхних дыхательных путей промывать 2-5% содовым раствором не менее 15 мин. Дышать парами спирта. </a:t>
            </a:r>
            <a:endParaRPr lang="ru-RU" sz="2200" b="1" dirty="0" smtClean="0"/>
          </a:p>
          <a:p>
            <a:pPr marL="86360" indent="0">
              <a:buNone/>
            </a:pPr>
            <a:r>
              <a:rPr lang="ru-RU" sz="2200" b="1" dirty="0" smtClean="0"/>
              <a:t>Из-за </a:t>
            </a:r>
            <a:r>
              <a:rPr lang="ru-RU" sz="2200" b="1" dirty="0"/>
              <a:t>удушающего действия хлора пострадавшему передвигаться самостоятельно нельзя. Транспортируют его только в лежачем положении. Если человек перестал дышать, надо немедленно провести реанимационные мероприятия.</a:t>
            </a:r>
          </a:p>
          <a:p>
            <a:endParaRPr lang="ru-RU" sz="2000" dirty="0"/>
          </a:p>
        </p:txBody>
      </p:sp>
    </p:spTree>
    <p:extLst>
      <p:ext uri="{BB962C8B-B14F-4D97-AF65-F5344CB8AC3E}">
        <p14:creationId xmlns:p14="http://schemas.microsoft.com/office/powerpoint/2010/main" val="217190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descr="http://novostiua.net/uploads/posts/2013-03/1362379751_zemletryasenie-v-kitae-30-chelovek-travmirovany.jpg"/>
          <p:cNvPicPr preferRelativeResize="0"/>
          <p:nvPr/>
        </p:nvPicPr>
        <p:blipFill rotWithShape="1">
          <a:blip r:embed="rId3">
            <a:alphaModFix/>
          </a:blip>
          <a:srcRect/>
          <a:stretch/>
        </p:blipFill>
        <p:spPr>
          <a:xfrm>
            <a:off x="413239" y="1523965"/>
            <a:ext cx="8361484" cy="4718574"/>
          </a:xfrm>
          <a:prstGeom prst="rect">
            <a:avLst/>
          </a:prstGeom>
          <a:noFill/>
          <a:ln>
            <a:noFill/>
          </a:ln>
        </p:spPr>
      </p:pic>
      <p:sp>
        <p:nvSpPr>
          <p:cNvPr id="112" name="Google Shape;112;p16"/>
          <p:cNvSpPr txBox="1">
            <a:spLocks noGrp="1"/>
          </p:cNvSpPr>
          <p:nvPr>
            <p:ph type="title"/>
          </p:nvPr>
        </p:nvSpPr>
        <p:spPr>
          <a:xfrm>
            <a:off x="500034" y="404446"/>
            <a:ext cx="8183591" cy="111951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smtClean="0">
                <a:solidFill>
                  <a:srgbClr val="FF8C3C"/>
                </a:solidFill>
                <a:latin typeface="Verdana"/>
                <a:ea typeface="Verdana"/>
                <a:cs typeface="Verdana"/>
                <a:sym typeface="Verdana"/>
              </a:rPr>
              <a:t>Оповещение </a:t>
            </a:r>
            <a:r>
              <a:rPr lang="ru-RU" sz="3240" dirty="0" smtClean="0">
                <a:solidFill>
                  <a:srgbClr val="FF8C3C"/>
                </a:solidFill>
              </a:rPr>
              <a:t>о чрезвычайных ситуациях</a:t>
            </a:r>
            <a:r>
              <a:rPr lang="ru-RU" sz="3240" b="1" i="0" u="none" strike="noStrike" cap="none" dirty="0" smtClean="0">
                <a:solidFill>
                  <a:srgbClr val="FF8C3C"/>
                </a:solidFill>
                <a:latin typeface="Verdana"/>
                <a:ea typeface="Verdana"/>
                <a:cs typeface="Verdana"/>
                <a:sym typeface="Verdana"/>
              </a:rPr>
              <a:t> </a:t>
            </a:r>
            <a:endParaRPr sz="3240" b="1" i="0" u="none" strike="noStrike" cap="none" dirty="0">
              <a:solidFill>
                <a:srgbClr val="FF8C3C"/>
              </a:solidFill>
              <a:latin typeface="Verdana"/>
              <a:ea typeface="Verdana"/>
              <a:cs typeface="Verdana"/>
              <a:sym typeface="Verdana"/>
            </a:endParaRPr>
          </a:p>
        </p:txBody>
      </p:sp>
      <p:sp>
        <p:nvSpPr>
          <p:cNvPr id="113" name="Google Shape;113;p16"/>
          <p:cNvSpPr txBox="1">
            <a:spLocks noGrp="1"/>
          </p:cNvSpPr>
          <p:nvPr>
            <p:ph type="body" idx="1"/>
          </p:nvPr>
        </p:nvSpPr>
        <p:spPr>
          <a:xfrm>
            <a:off x="413238" y="1433147"/>
            <a:ext cx="8270387" cy="4677508"/>
          </a:xfrm>
          <a:prstGeom prst="rect">
            <a:avLst/>
          </a:prstGeom>
          <a:noFill/>
          <a:ln>
            <a:noFill/>
          </a:ln>
        </p:spPr>
        <p:txBody>
          <a:bodyPr spcFirstLastPara="1" wrap="square" lIns="182875" tIns="91425" rIns="91425" bIns="45700" anchor="t" anchorCtr="0">
            <a:noAutofit/>
          </a:bodyPr>
          <a:lstStyle/>
          <a:p>
            <a:pPr marL="265176" lvl="0" indent="-187959">
              <a:lnSpc>
                <a:spcPct val="80000"/>
              </a:lnSpc>
              <a:buSzPts val="1216"/>
              <a:buNone/>
            </a:pPr>
            <a:r>
              <a:rPr lang="ru-RU" sz="2100" b="1" dirty="0"/>
              <a:t>Для привлечения внимания как населения, так и персонала объектов </a:t>
            </a:r>
            <a:r>
              <a:rPr lang="ru-RU" sz="2100" b="1" dirty="0">
                <a:solidFill>
                  <a:srgbClr val="FF0000"/>
                </a:solidFill>
              </a:rPr>
              <a:t>перед передачей речевой информации </a:t>
            </a:r>
            <a:r>
              <a:rPr lang="ru-RU" sz="2100" b="1" dirty="0"/>
              <a:t>включаются </a:t>
            </a:r>
            <a:r>
              <a:rPr lang="ru-RU" sz="2100" b="1" dirty="0">
                <a:solidFill>
                  <a:srgbClr val="FF0000"/>
                </a:solidFill>
              </a:rPr>
              <a:t>сирены</a:t>
            </a:r>
            <a:r>
              <a:rPr lang="ru-RU" sz="2100" b="1" dirty="0"/>
              <a:t>, а также другие сигнальные средства. Вой сирен, прерывистые гудки предприятий, транспортных и др. средств означают сигнал «</a:t>
            </a:r>
            <a:r>
              <a:rPr lang="ru-RU" sz="2400" b="1" dirty="0">
                <a:solidFill>
                  <a:srgbClr val="FF0000"/>
                </a:solidFill>
              </a:rPr>
              <a:t>Внимание всем</a:t>
            </a:r>
            <a:r>
              <a:rPr lang="ru-RU" sz="2100" b="1" dirty="0" smtClean="0">
                <a:solidFill>
                  <a:srgbClr val="FF0000"/>
                </a:solidFill>
              </a:rPr>
              <a:t>!</a:t>
            </a:r>
            <a:r>
              <a:rPr lang="ru-RU" sz="2100" b="1" dirty="0" smtClean="0"/>
              <a:t>» (со 2 </a:t>
            </a:r>
            <a:r>
              <a:rPr lang="ru-RU" sz="2100" b="1" dirty="0"/>
              <a:t>января 1989 г</a:t>
            </a:r>
            <a:r>
              <a:rPr lang="ru-RU" sz="2100" b="1" dirty="0" smtClean="0"/>
              <a:t>.).</a:t>
            </a:r>
            <a:endParaRPr lang="ru-RU" sz="2100" b="1" dirty="0"/>
          </a:p>
          <a:p>
            <a:pPr marL="265176" lvl="0" indent="-187959">
              <a:lnSpc>
                <a:spcPct val="80000"/>
              </a:lnSpc>
              <a:buSzPts val="1216"/>
              <a:buNone/>
            </a:pPr>
            <a:endParaRPr lang="ru-RU" sz="2100" b="1" i="0" u="none" strike="noStrike" cap="none" dirty="0">
              <a:solidFill>
                <a:schemeClr val="dk1"/>
              </a:solidFill>
              <a:sym typeface="Verdana"/>
            </a:endParaRPr>
          </a:p>
        </p:txBody>
      </p:sp>
      <p:pic>
        <p:nvPicPr>
          <p:cNvPr id="3" name="Рисунок 2"/>
          <p:cNvPicPr>
            <a:picLocks noChangeAspect="1"/>
          </p:cNvPicPr>
          <p:nvPr/>
        </p:nvPicPr>
        <p:blipFill>
          <a:blip r:embed="rId4"/>
          <a:stretch>
            <a:fillRect/>
          </a:stretch>
        </p:blipFill>
        <p:spPr>
          <a:xfrm>
            <a:off x="2306566" y="3472963"/>
            <a:ext cx="5328993" cy="2769576"/>
          </a:xfrm>
          <a:prstGeom prst="rect">
            <a:avLst/>
          </a:prstGeom>
        </p:spPr>
      </p:pic>
    </p:spTree>
    <p:extLst>
      <p:ext uri="{BB962C8B-B14F-4D97-AF65-F5344CB8AC3E}">
        <p14:creationId xmlns:p14="http://schemas.microsoft.com/office/powerpoint/2010/main" val="36066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descr="http://novostiua.net/uploads/posts/2013-03/1362379751_zemletryasenie-v-kitae-30-chelovek-travmirovany.jpg"/>
          <p:cNvPicPr preferRelativeResize="0"/>
          <p:nvPr/>
        </p:nvPicPr>
        <p:blipFill rotWithShape="1">
          <a:blip r:embed="rId3">
            <a:alphaModFix/>
          </a:blip>
          <a:srcRect/>
          <a:stretch/>
        </p:blipFill>
        <p:spPr>
          <a:xfrm>
            <a:off x="413239" y="1523965"/>
            <a:ext cx="8361484" cy="4718574"/>
          </a:xfrm>
          <a:prstGeom prst="rect">
            <a:avLst/>
          </a:prstGeom>
          <a:noFill/>
          <a:ln>
            <a:noFill/>
          </a:ln>
        </p:spPr>
      </p:pic>
      <p:sp>
        <p:nvSpPr>
          <p:cNvPr id="112" name="Google Shape;112;p16"/>
          <p:cNvSpPr txBox="1">
            <a:spLocks noGrp="1"/>
          </p:cNvSpPr>
          <p:nvPr>
            <p:ph type="title"/>
          </p:nvPr>
        </p:nvSpPr>
        <p:spPr>
          <a:xfrm>
            <a:off x="500034" y="404446"/>
            <a:ext cx="8183591" cy="111951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ru-RU" sz="3240" b="1" i="0" u="none" strike="noStrike" cap="none" dirty="0" smtClean="0">
                <a:solidFill>
                  <a:srgbClr val="FF8C3C"/>
                </a:solidFill>
                <a:latin typeface="Verdana"/>
                <a:ea typeface="Verdana"/>
                <a:cs typeface="Verdana"/>
                <a:sym typeface="Verdana"/>
              </a:rPr>
              <a:t>Оповещение </a:t>
            </a:r>
            <a:r>
              <a:rPr lang="ru-RU" sz="3240" dirty="0" smtClean="0">
                <a:solidFill>
                  <a:srgbClr val="FF8C3C"/>
                </a:solidFill>
              </a:rPr>
              <a:t>о чрезвычайных ситуациях</a:t>
            </a:r>
            <a:r>
              <a:rPr lang="ru-RU" sz="3240" b="1" i="0" u="none" strike="noStrike" cap="none" dirty="0" smtClean="0">
                <a:solidFill>
                  <a:srgbClr val="FF8C3C"/>
                </a:solidFill>
                <a:latin typeface="Verdana"/>
                <a:ea typeface="Verdana"/>
                <a:cs typeface="Verdana"/>
                <a:sym typeface="Verdana"/>
              </a:rPr>
              <a:t> </a:t>
            </a:r>
            <a:endParaRPr sz="3240" b="1" i="0" u="none" strike="noStrike" cap="none" dirty="0">
              <a:solidFill>
                <a:srgbClr val="FF8C3C"/>
              </a:solidFill>
              <a:latin typeface="Verdana"/>
              <a:ea typeface="Verdana"/>
              <a:cs typeface="Verdana"/>
              <a:sym typeface="Verdana"/>
            </a:endParaRPr>
          </a:p>
        </p:txBody>
      </p:sp>
      <p:sp>
        <p:nvSpPr>
          <p:cNvPr id="113" name="Google Shape;113;p16"/>
          <p:cNvSpPr txBox="1">
            <a:spLocks noGrp="1"/>
          </p:cNvSpPr>
          <p:nvPr>
            <p:ph type="body" idx="1"/>
          </p:nvPr>
        </p:nvSpPr>
        <p:spPr>
          <a:xfrm>
            <a:off x="413238" y="1433147"/>
            <a:ext cx="8270387" cy="4677508"/>
          </a:xfrm>
          <a:prstGeom prst="rect">
            <a:avLst/>
          </a:prstGeom>
          <a:noFill/>
          <a:ln>
            <a:noFill/>
          </a:ln>
        </p:spPr>
        <p:txBody>
          <a:bodyPr spcFirstLastPara="1" wrap="square" lIns="182875" tIns="91425" rIns="91425" bIns="45700" anchor="t" anchorCtr="0">
            <a:noAutofit/>
          </a:bodyPr>
          <a:lstStyle/>
          <a:p>
            <a:pPr marL="265176" lvl="0" indent="-187959">
              <a:lnSpc>
                <a:spcPct val="80000"/>
              </a:lnSpc>
              <a:buSzPts val="1216"/>
              <a:buNone/>
            </a:pPr>
            <a:r>
              <a:rPr lang="ru-RU" b="1" dirty="0"/>
              <a:t>С</a:t>
            </a:r>
            <a:r>
              <a:rPr lang="ru-RU" b="1" dirty="0" smtClean="0"/>
              <a:t>игнал </a:t>
            </a:r>
            <a:r>
              <a:rPr lang="ru-RU" b="1" dirty="0">
                <a:solidFill>
                  <a:srgbClr val="FF0000"/>
                </a:solidFill>
              </a:rPr>
              <a:t>«Внимание всем</a:t>
            </a:r>
            <a:r>
              <a:rPr lang="ru-RU" b="1" dirty="0" smtClean="0">
                <a:solidFill>
                  <a:srgbClr val="FF0000"/>
                </a:solidFill>
              </a:rPr>
              <a:t>!»</a:t>
            </a:r>
            <a:r>
              <a:rPr lang="ru-RU" b="1" dirty="0" smtClean="0"/>
              <a:t> </a:t>
            </a:r>
            <a:endParaRPr lang="ru-RU" b="1" i="0" u="none" strike="noStrike" cap="none" dirty="0">
              <a:solidFill>
                <a:schemeClr val="dk1"/>
              </a:solidFill>
              <a:sym typeface="Verdana"/>
            </a:endParaRPr>
          </a:p>
          <a:p>
            <a:pPr marL="265176" lvl="0" indent="-187959">
              <a:lnSpc>
                <a:spcPct val="80000"/>
              </a:lnSpc>
              <a:buSzPts val="1216"/>
              <a:buNone/>
            </a:pPr>
            <a:r>
              <a:rPr lang="ru-RU" b="1" dirty="0"/>
              <a:t>п</a:t>
            </a:r>
            <a:r>
              <a:rPr lang="ru-RU" b="1" dirty="0" smtClean="0"/>
              <a:t>рименяется </a:t>
            </a:r>
            <a:r>
              <a:rPr lang="ru-RU" b="1" dirty="0"/>
              <a:t>как в мирное, так и в военное время и даёт возможность сразу привлечь внимание всего населения города, </a:t>
            </a:r>
            <a:r>
              <a:rPr lang="ru-RU" b="1" dirty="0" smtClean="0"/>
              <a:t>района, области. </a:t>
            </a:r>
          </a:p>
          <a:p>
            <a:pPr marL="265176" lvl="0" indent="-187959">
              <a:lnSpc>
                <a:spcPct val="80000"/>
              </a:lnSpc>
              <a:buSzPts val="1216"/>
              <a:buNone/>
            </a:pPr>
            <a:endParaRPr lang="ru-RU" b="1" dirty="0">
              <a:solidFill>
                <a:srgbClr val="FF0000"/>
              </a:solidFill>
            </a:endParaRPr>
          </a:p>
          <a:p>
            <a:pPr marL="265176" lvl="0" indent="-187959">
              <a:lnSpc>
                <a:spcPct val="80000"/>
              </a:lnSpc>
              <a:buSzPts val="1216"/>
              <a:buNone/>
            </a:pPr>
            <a:r>
              <a:rPr lang="ru-RU" b="1" dirty="0" smtClean="0">
                <a:solidFill>
                  <a:srgbClr val="FF0000"/>
                </a:solidFill>
              </a:rPr>
              <a:t>После </a:t>
            </a:r>
            <a:r>
              <a:rPr lang="ru-RU" b="1" dirty="0">
                <a:solidFill>
                  <a:srgbClr val="FF0000"/>
                </a:solidFill>
              </a:rPr>
              <a:t>звуковых сигналов </a:t>
            </a:r>
            <a:r>
              <a:rPr lang="ru-RU" b="1" dirty="0"/>
              <a:t>до населения по существующим средствам радио- и телевещания </a:t>
            </a:r>
            <a:r>
              <a:rPr lang="ru-RU" b="1" dirty="0">
                <a:solidFill>
                  <a:srgbClr val="FF0000"/>
                </a:solidFill>
              </a:rPr>
              <a:t>доводится информация, состоящая, как правило, из экстренного обращения и речевой информации</a:t>
            </a:r>
            <a:r>
              <a:rPr lang="ru-RU" b="1" dirty="0"/>
              <a:t>.</a:t>
            </a:r>
            <a:endParaRPr b="1" dirty="0"/>
          </a:p>
        </p:txBody>
      </p:sp>
    </p:spTree>
    <p:extLst>
      <p:ext uri="{BB962C8B-B14F-4D97-AF65-F5344CB8AC3E}">
        <p14:creationId xmlns:p14="http://schemas.microsoft.com/office/powerpoint/2010/main" val="779995450"/>
      </p:ext>
    </p:extLst>
  </p:cSld>
  <p:clrMapOvr>
    <a:masterClrMapping/>
  </p:clrMapOvr>
</p:sld>
</file>

<file path=ppt/theme/theme1.xml><?xml version="1.0" encoding="utf-8"?>
<a:theme xmlns:a="http://schemas.openxmlformats.org/drawingml/2006/main" name="Аспект">
  <a:themeElements>
    <a:clrScheme name="Аспект">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2791</Words>
  <Application>Microsoft Office PowerPoint</Application>
  <PresentationFormat>Экран (4:3)</PresentationFormat>
  <Paragraphs>260</Paragraphs>
  <Slides>71</Slides>
  <Notes>48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71</vt:i4>
      </vt:variant>
    </vt:vector>
  </HeadingPairs>
  <TitlesOfParts>
    <vt:vector size="75" baseType="lpstr">
      <vt:lpstr>Arial</vt:lpstr>
      <vt:lpstr>Noto Sans Symbols</vt:lpstr>
      <vt:lpstr>Verdana</vt:lpstr>
      <vt:lpstr>Аспект</vt:lpstr>
      <vt:lpstr>Правила поведения и действия населения при ЧС</vt:lpstr>
      <vt:lpstr>Презентация PowerPoint</vt:lpstr>
      <vt:lpstr>Источник: официальный сайт МЧС России</vt:lpstr>
      <vt:lpstr>Источник: официальный сайт МЧС России</vt:lpstr>
      <vt:lpstr>Презентация PowerPoint</vt:lpstr>
      <vt:lpstr>Презентация PowerPoint</vt:lpstr>
      <vt:lpstr>Презентация PowerPoint</vt:lpstr>
      <vt:lpstr>Оповещение о чрезвычайных ситуациях </vt:lpstr>
      <vt:lpstr>Оповещение о чрезвычайных ситуациях </vt:lpstr>
      <vt:lpstr>Оповещение о чрезвычайных ситуациях </vt:lpstr>
      <vt:lpstr>Презентация PowerPoint</vt:lpstr>
      <vt:lpstr>ЗЕМЛЕТРЯСЕНИЕ. ПРАВИЛА ПОВЕДЕНИЯ И ДЕЙСТВИЯ НАСЕЛЕНИЯ </vt:lpstr>
      <vt:lpstr>Презентация PowerPoint</vt:lpstr>
      <vt:lpstr>Презентация PowerPoint</vt:lpstr>
      <vt:lpstr>Как действовать во время землетрясения? </vt:lpstr>
      <vt:lpstr>Как действовать во время землетрясения? </vt:lpstr>
      <vt:lpstr>Презентация PowerPoint</vt:lpstr>
      <vt:lpstr>Как действовать во время землетрясения?</vt:lpstr>
      <vt:lpstr>Как действовать во время землетрясения?</vt:lpstr>
      <vt:lpstr>Как действовать после землетрясения? </vt:lpstr>
      <vt:lpstr>Как действовать после землетрясения? </vt:lpstr>
      <vt:lpstr>Презентация PowerPoint</vt:lpstr>
      <vt:lpstr>Как действовать после землетрясения?</vt:lpstr>
      <vt:lpstr>Как действовать после землетрясения?</vt:lpstr>
      <vt:lpstr>Как действовать после землетрясения?</vt:lpstr>
      <vt:lpstr>НАВОДНЕНИЕ. ПРАВИЛА ПОВЕДЕНИЯ И ДЕЙСТВИЯ НАСЕЛЕНИЯ </vt:lpstr>
      <vt:lpstr>Презентация PowerPoint</vt:lpstr>
      <vt:lpstr>Презентация PowerPoint</vt:lpstr>
      <vt:lpstr>Что делать во время наводнения? </vt:lpstr>
      <vt:lpstr>Презентация PowerPoint</vt:lpstr>
      <vt:lpstr>Что делать после наводнения?</vt:lpstr>
      <vt:lpstr>Что делать после наводнения?</vt:lpstr>
      <vt:lpstr>Презентация PowerPoint</vt:lpstr>
      <vt:lpstr>СЕЛЕВЫЕ ПОТОКИ, ОПОЛЗНИ. ПРАВИЛА ПОВЕДЕНИЯ И ДЕЙСТВИЯ НАСЕЛЕНИЯ </vt:lpstr>
      <vt:lpstr>Презентация PowerPoint</vt:lpstr>
      <vt:lpstr>Что делать в случае оползня, селей? </vt:lpstr>
      <vt:lpstr>Что делать в случае оползня, селей?</vt:lpstr>
      <vt:lpstr>Презентация PowerPoint</vt:lpstr>
      <vt:lpstr>УРАГАН. БУРЯ. СМЕРЧ. ПРАВИЛА ПОВЕДЕНИЯ И ДЕЙСТВИЯ НАСЕЛЕНИЯ</vt:lpstr>
      <vt:lpstr>Презентация PowerPoint</vt:lpstr>
      <vt:lpstr>Презентация PowerPoint</vt:lpstr>
      <vt:lpstr>Презентация PowerPoint</vt:lpstr>
      <vt:lpstr>Что делать при ЧС: ураган, буря, смерч? </vt:lpstr>
      <vt:lpstr>Что делать при ЧС: ураган, буря, смерч?</vt:lpstr>
      <vt:lpstr>Что делать при ЧС: ураган, буря, смерч?</vt:lpstr>
      <vt:lpstr>Что делать при ЧС: ураган смерч, торнадо?</vt:lpstr>
      <vt:lpstr>Презентация PowerPoint</vt:lpstr>
      <vt:lpstr>Что делать при ЧС: ураган, буря, смерч?</vt:lpstr>
      <vt:lpstr>Что делать после урагана, бури, смерча?</vt:lpstr>
      <vt:lpstr>ЛЕСНЫЕ ПОЖАРЫ</vt:lpstr>
      <vt:lpstr>Презентация PowerPoint</vt:lpstr>
      <vt:lpstr>Презентация PowerPoint</vt:lpstr>
      <vt:lpstr>Презентация PowerPoint</vt:lpstr>
      <vt:lpstr>АВАРИИ НА ХИМИЧЕСКИ ОПАСНЫХ ОБЪЕКТАХ</vt:lpstr>
      <vt:lpstr>Действия при авариях на химически опасных объектах (ХОО)</vt:lpstr>
      <vt:lpstr>Действия при авариях на химически опасных объектах (ХОО)</vt:lpstr>
      <vt:lpstr>Действия при авариях на химически опасных объектах (ХОО)</vt:lpstr>
      <vt:lpstr>Действия при авариях на химически опасных объектах (ХОО)</vt:lpstr>
      <vt:lpstr>Правила поведения при авариях с выбросом АХОВ</vt:lpstr>
      <vt:lpstr>Правила поведения при авариях с выбросом АХОВ</vt:lpstr>
      <vt:lpstr>Правила поведения при авариях с выбросом АХОВ</vt:lpstr>
      <vt:lpstr>Правила поведения при авариях с выбросом АХОВ</vt:lpstr>
      <vt:lpstr>Правила поведения при авариях с выбросом АХОВ</vt:lpstr>
      <vt:lpstr>Правила поведения при авариях с выбросом АХОВ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поведения и действия населения при ЧС</dc:title>
  <dc:creator>ЛОТ-Лихарева</dc:creator>
  <cp:lastModifiedBy>User</cp:lastModifiedBy>
  <cp:revision>129</cp:revision>
  <dcterms:modified xsi:type="dcterms:W3CDTF">2024-04-04T05:05:58Z</dcterms:modified>
</cp:coreProperties>
</file>